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8" d="100"/>
          <a:sy n="78" d="100"/>
        </p:scale>
        <p:origin x="87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AB45664-7973-4395-9C3A-63950A384D69}" type="datetimeFigureOut">
              <a:rPr lang="en-IN" smtClean="0"/>
              <a:t>20-12-2022</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BFB6FEB0-36A6-4CE7-9310-F809AC071EE8}" type="slidenum">
              <a:rPr lang="en-IN" smtClean="0"/>
              <a:t>‹#›</a:t>
            </a:fld>
            <a:endParaRPr lang="en-IN"/>
          </a:p>
        </p:txBody>
      </p:sp>
    </p:spTree>
    <p:extLst>
      <p:ext uri="{BB962C8B-B14F-4D97-AF65-F5344CB8AC3E}">
        <p14:creationId xmlns:p14="http://schemas.microsoft.com/office/powerpoint/2010/main" val="3958044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B45664-7973-4395-9C3A-63950A384D69}" type="datetimeFigureOut">
              <a:rPr lang="en-IN" smtClean="0"/>
              <a:t>20-12-2022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FB6FEB0-36A6-4CE7-9310-F809AC071EE8}" type="slidenum">
              <a:rPr lang="en-IN" smtClean="0"/>
              <a:t>‹#›</a:t>
            </a:fld>
            <a:endParaRPr lang="en-IN"/>
          </a:p>
        </p:txBody>
      </p:sp>
    </p:spTree>
    <p:extLst>
      <p:ext uri="{BB962C8B-B14F-4D97-AF65-F5344CB8AC3E}">
        <p14:creationId xmlns:p14="http://schemas.microsoft.com/office/powerpoint/2010/main" val="1727008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B45664-7973-4395-9C3A-63950A384D69}" type="datetimeFigureOut">
              <a:rPr lang="en-IN" smtClean="0"/>
              <a:t>20-12-2022</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FB6FEB0-36A6-4CE7-9310-F809AC071EE8}"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3415289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AB45664-7973-4395-9C3A-63950A384D69}" type="datetimeFigureOut">
              <a:rPr lang="en-IN" smtClean="0"/>
              <a:t>20-12-2022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FB6FEB0-36A6-4CE7-9310-F809AC071EE8}" type="slidenum">
              <a:rPr lang="en-IN" smtClean="0"/>
              <a:t>‹#›</a:t>
            </a:fld>
            <a:endParaRPr lang="en-IN"/>
          </a:p>
        </p:txBody>
      </p:sp>
    </p:spTree>
    <p:extLst>
      <p:ext uri="{BB962C8B-B14F-4D97-AF65-F5344CB8AC3E}">
        <p14:creationId xmlns:p14="http://schemas.microsoft.com/office/powerpoint/2010/main" val="723297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AB45664-7973-4395-9C3A-63950A384D69}" type="datetimeFigureOut">
              <a:rPr lang="en-IN" smtClean="0"/>
              <a:t>20-12-2022</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FB6FEB0-36A6-4CE7-9310-F809AC071EE8}"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106122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AB45664-7973-4395-9C3A-63950A384D69}" type="datetimeFigureOut">
              <a:rPr lang="en-IN" smtClean="0"/>
              <a:t>20-12-2022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FB6FEB0-36A6-4CE7-9310-F809AC071EE8}" type="slidenum">
              <a:rPr lang="en-IN" smtClean="0"/>
              <a:t>‹#›</a:t>
            </a:fld>
            <a:endParaRPr lang="en-IN"/>
          </a:p>
        </p:txBody>
      </p:sp>
    </p:spTree>
    <p:extLst>
      <p:ext uri="{BB962C8B-B14F-4D97-AF65-F5344CB8AC3E}">
        <p14:creationId xmlns:p14="http://schemas.microsoft.com/office/powerpoint/2010/main" val="25159954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B45664-7973-4395-9C3A-63950A384D69}" type="datetimeFigureOut">
              <a:rPr lang="en-IN" smtClean="0"/>
              <a:t>20-12-2022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FB6FEB0-36A6-4CE7-9310-F809AC071EE8}" type="slidenum">
              <a:rPr lang="en-IN" smtClean="0"/>
              <a:t>‹#›</a:t>
            </a:fld>
            <a:endParaRPr lang="en-IN"/>
          </a:p>
        </p:txBody>
      </p:sp>
    </p:spTree>
    <p:extLst>
      <p:ext uri="{BB962C8B-B14F-4D97-AF65-F5344CB8AC3E}">
        <p14:creationId xmlns:p14="http://schemas.microsoft.com/office/powerpoint/2010/main" val="9445722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B45664-7973-4395-9C3A-63950A384D69}" type="datetimeFigureOut">
              <a:rPr lang="en-IN" smtClean="0"/>
              <a:t>20-12-2022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FB6FEB0-36A6-4CE7-9310-F809AC071EE8}" type="slidenum">
              <a:rPr lang="en-IN" smtClean="0"/>
              <a:t>‹#›</a:t>
            </a:fld>
            <a:endParaRPr lang="en-IN"/>
          </a:p>
        </p:txBody>
      </p:sp>
    </p:spTree>
    <p:extLst>
      <p:ext uri="{BB962C8B-B14F-4D97-AF65-F5344CB8AC3E}">
        <p14:creationId xmlns:p14="http://schemas.microsoft.com/office/powerpoint/2010/main" val="2463142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B45664-7973-4395-9C3A-63950A384D69}" type="datetimeFigureOut">
              <a:rPr lang="en-IN" smtClean="0"/>
              <a:t>20-12-2022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FB6FEB0-36A6-4CE7-9310-F809AC071EE8}" type="slidenum">
              <a:rPr lang="en-IN" smtClean="0"/>
              <a:t>‹#›</a:t>
            </a:fld>
            <a:endParaRPr lang="en-IN"/>
          </a:p>
        </p:txBody>
      </p:sp>
    </p:spTree>
    <p:extLst>
      <p:ext uri="{BB962C8B-B14F-4D97-AF65-F5344CB8AC3E}">
        <p14:creationId xmlns:p14="http://schemas.microsoft.com/office/powerpoint/2010/main" val="2363028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B45664-7973-4395-9C3A-63950A384D69}" type="datetimeFigureOut">
              <a:rPr lang="en-IN" smtClean="0"/>
              <a:t>20-12-2022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FB6FEB0-36A6-4CE7-9310-F809AC071EE8}" type="slidenum">
              <a:rPr lang="en-IN" smtClean="0"/>
              <a:t>‹#›</a:t>
            </a:fld>
            <a:endParaRPr lang="en-IN"/>
          </a:p>
        </p:txBody>
      </p:sp>
    </p:spTree>
    <p:extLst>
      <p:ext uri="{BB962C8B-B14F-4D97-AF65-F5344CB8AC3E}">
        <p14:creationId xmlns:p14="http://schemas.microsoft.com/office/powerpoint/2010/main" val="678052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B45664-7973-4395-9C3A-63950A384D69}" type="datetimeFigureOut">
              <a:rPr lang="en-IN" smtClean="0"/>
              <a:t>20-12-2022</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BFB6FEB0-36A6-4CE7-9310-F809AC071EE8}" type="slidenum">
              <a:rPr lang="en-IN" smtClean="0"/>
              <a:t>‹#›</a:t>
            </a:fld>
            <a:endParaRPr lang="en-IN"/>
          </a:p>
        </p:txBody>
      </p:sp>
    </p:spTree>
    <p:extLst>
      <p:ext uri="{BB962C8B-B14F-4D97-AF65-F5344CB8AC3E}">
        <p14:creationId xmlns:p14="http://schemas.microsoft.com/office/powerpoint/2010/main" val="2117917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AB45664-7973-4395-9C3A-63950A384D69}" type="datetimeFigureOut">
              <a:rPr lang="en-IN" smtClean="0"/>
              <a:t>20-12-2022</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BFB6FEB0-36A6-4CE7-9310-F809AC071EE8}" type="slidenum">
              <a:rPr lang="en-IN" smtClean="0"/>
              <a:t>‹#›</a:t>
            </a:fld>
            <a:endParaRPr lang="en-IN"/>
          </a:p>
        </p:txBody>
      </p:sp>
    </p:spTree>
    <p:extLst>
      <p:ext uri="{BB962C8B-B14F-4D97-AF65-F5344CB8AC3E}">
        <p14:creationId xmlns:p14="http://schemas.microsoft.com/office/powerpoint/2010/main" val="4015281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AB45664-7973-4395-9C3A-63950A384D69}" type="datetimeFigureOut">
              <a:rPr lang="en-IN" smtClean="0"/>
              <a:t>20-12-2022</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BFB6FEB0-36A6-4CE7-9310-F809AC071EE8}" type="slidenum">
              <a:rPr lang="en-IN" smtClean="0"/>
              <a:t>‹#›</a:t>
            </a:fld>
            <a:endParaRPr lang="en-IN"/>
          </a:p>
        </p:txBody>
      </p:sp>
    </p:spTree>
    <p:extLst>
      <p:ext uri="{BB962C8B-B14F-4D97-AF65-F5344CB8AC3E}">
        <p14:creationId xmlns:p14="http://schemas.microsoft.com/office/powerpoint/2010/main" val="4246858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B45664-7973-4395-9C3A-63950A384D69}" type="datetimeFigureOut">
              <a:rPr lang="en-IN" smtClean="0"/>
              <a:t>20-12-2022</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BFB6FEB0-36A6-4CE7-9310-F809AC071EE8}" type="slidenum">
              <a:rPr lang="en-IN" smtClean="0"/>
              <a:t>‹#›</a:t>
            </a:fld>
            <a:endParaRPr lang="en-IN"/>
          </a:p>
        </p:txBody>
      </p:sp>
    </p:spTree>
    <p:extLst>
      <p:ext uri="{BB962C8B-B14F-4D97-AF65-F5344CB8AC3E}">
        <p14:creationId xmlns:p14="http://schemas.microsoft.com/office/powerpoint/2010/main" val="1620723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AB45664-7973-4395-9C3A-63950A384D69}" type="datetimeFigureOut">
              <a:rPr lang="en-IN" smtClean="0"/>
              <a:t>20-12-2022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BFB6FEB0-36A6-4CE7-9310-F809AC071EE8}" type="slidenum">
              <a:rPr lang="en-IN" smtClean="0"/>
              <a:t>‹#›</a:t>
            </a:fld>
            <a:endParaRPr lang="en-IN"/>
          </a:p>
        </p:txBody>
      </p:sp>
    </p:spTree>
    <p:extLst>
      <p:ext uri="{BB962C8B-B14F-4D97-AF65-F5344CB8AC3E}">
        <p14:creationId xmlns:p14="http://schemas.microsoft.com/office/powerpoint/2010/main" val="2731455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AB45664-7973-4395-9C3A-63950A384D69}" type="datetimeFigureOut">
              <a:rPr lang="en-IN" smtClean="0"/>
              <a:t>20-12-2022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FB6FEB0-36A6-4CE7-9310-F809AC071EE8}" type="slidenum">
              <a:rPr lang="en-IN" smtClean="0"/>
              <a:t>‹#›</a:t>
            </a:fld>
            <a:endParaRPr lang="en-IN"/>
          </a:p>
        </p:txBody>
      </p:sp>
    </p:spTree>
    <p:extLst>
      <p:ext uri="{BB962C8B-B14F-4D97-AF65-F5344CB8AC3E}">
        <p14:creationId xmlns:p14="http://schemas.microsoft.com/office/powerpoint/2010/main" val="3720739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AAB45664-7973-4395-9C3A-63950A384D69}" type="datetimeFigureOut">
              <a:rPr lang="en-IN" smtClean="0"/>
              <a:t>20-12-2022</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BFB6FEB0-36A6-4CE7-9310-F809AC071EE8}" type="slidenum">
              <a:rPr lang="en-IN" smtClean="0"/>
              <a:t>‹#›</a:t>
            </a:fld>
            <a:endParaRPr lang="en-IN"/>
          </a:p>
        </p:txBody>
      </p:sp>
    </p:spTree>
    <p:extLst>
      <p:ext uri="{BB962C8B-B14F-4D97-AF65-F5344CB8AC3E}">
        <p14:creationId xmlns:p14="http://schemas.microsoft.com/office/powerpoint/2010/main" val="2312316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wordpress.org/latest.tar.gz"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74FE7-DB15-5B37-1AF1-47EAF00F2C44}"/>
              </a:ext>
            </a:extLst>
          </p:cNvPr>
          <p:cNvSpPr>
            <a:spLocks noGrp="1"/>
          </p:cNvSpPr>
          <p:nvPr>
            <p:ph type="ctrTitle"/>
          </p:nvPr>
        </p:nvSpPr>
        <p:spPr>
          <a:xfrm>
            <a:off x="1720645" y="462116"/>
            <a:ext cx="9999407" cy="5869858"/>
          </a:xfrm>
        </p:spPr>
        <p:txBody>
          <a:bodyPr>
            <a:noAutofit/>
          </a:bodyPr>
          <a:lstStyle/>
          <a:p>
            <a:pPr algn="ctr"/>
            <a:r>
              <a:rPr lang="en-IN" sz="11500" b="1" dirty="0">
                <a:ln w="9525" cap="flat" cmpd="sng" algn="ctr">
                  <a:solidFill>
                    <a:srgbClr val="FFFFFF"/>
                  </a:solidFill>
                  <a:prstDash val="solid"/>
                  <a:round/>
                </a:ln>
                <a:solidFill>
                  <a:srgbClr val="5B9BD5"/>
                </a:solidFill>
                <a:effectLst>
                  <a:outerShdw blurRad="12700" dist="38100" dir="2700000" algn="tl">
                    <a:schemeClr val="accent5">
                      <a:lumMod val="60000"/>
                      <a:lumOff val="40000"/>
                    </a:schemeClr>
                  </a:outerShdw>
                </a:effectLst>
                <a:latin typeface="Calibri" panose="020F0502020204030204" pitchFamily="34" charset="0"/>
                <a:ea typeface="Calibri" panose="020F0502020204030204" pitchFamily="34" charset="0"/>
                <a:cs typeface="Times New Roman" panose="02020603050405020304" pitchFamily="18" charset="0"/>
              </a:rPr>
              <a:t>Deploy WordPress with Amazon RDS</a:t>
            </a:r>
            <a:endParaRPr lang="en-IN" sz="11500" dirty="0"/>
          </a:p>
        </p:txBody>
      </p:sp>
    </p:spTree>
    <p:extLst>
      <p:ext uri="{BB962C8B-B14F-4D97-AF65-F5344CB8AC3E}">
        <p14:creationId xmlns:p14="http://schemas.microsoft.com/office/powerpoint/2010/main" val="1518088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20BE7-F4E2-526F-854F-ADD235AB71B3}"/>
              </a:ext>
            </a:extLst>
          </p:cNvPr>
          <p:cNvSpPr>
            <a:spLocks noGrp="1"/>
          </p:cNvSpPr>
          <p:nvPr>
            <p:ph type="title"/>
          </p:nvPr>
        </p:nvSpPr>
        <p:spPr>
          <a:xfrm>
            <a:off x="1924331" y="230819"/>
            <a:ext cx="8911687" cy="516432"/>
          </a:xfrm>
        </p:spPr>
        <p:txBody>
          <a:bodyPr>
            <a:normAutofit/>
          </a:bodyPr>
          <a:lstStyle/>
          <a:p>
            <a:r>
              <a:rPr lang="en-IN" sz="2400" b="1" dirty="0">
                <a:ln w="9525" cap="flat" cmpd="sng" algn="ctr">
                  <a:solidFill>
                    <a:srgbClr val="FFFFFF"/>
                  </a:solidFill>
                  <a:prstDash val="solid"/>
                  <a:round/>
                </a:ln>
                <a:solidFill>
                  <a:srgbClr val="000000"/>
                </a:solidFill>
                <a:latin typeface="Calibri" panose="020F0502020204030204" pitchFamily="34" charset="0"/>
                <a:ea typeface="Calibri" panose="020F0502020204030204" pitchFamily="34" charset="0"/>
                <a:cs typeface="Times New Roman" panose="02020603050405020304" pitchFamily="18" charset="0"/>
              </a:rPr>
              <a:t>Lab – 3: Configuring your RDS database.</a:t>
            </a:r>
            <a:endParaRPr lang="en-IN" sz="4400" dirty="0"/>
          </a:p>
        </p:txBody>
      </p:sp>
      <p:sp>
        <p:nvSpPr>
          <p:cNvPr id="3" name="Content Placeholder 2">
            <a:extLst>
              <a:ext uri="{FF2B5EF4-FFF2-40B4-BE49-F238E27FC236}">
                <a16:creationId xmlns:a16="http://schemas.microsoft.com/office/drawing/2014/main" id="{1E730F8E-A7D2-3D33-D254-38A0AF3DA661}"/>
              </a:ext>
            </a:extLst>
          </p:cNvPr>
          <p:cNvSpPr>
            <a:spLocks noGrp="1"/>
          </p:cNvSpPr>
          <p:nvPr>
            <p:ph idx="1"/>
          </p:nvPr>
        </p:nvSpPr>
        <p:spPr>
          <a:xfrm>
            <a:off x="1924332" y="1170038"/>
            <a:ext cx="9530250" cy="2762865"/>
          </a:xfrm>
        </p:spPr>
        <p:txBody>
          <a:bodyPr>
            <a:normAutofit/>
          </a:bodyPr>
          <a:lstStyle/>
          <a:p>
            <a:pPr marL="342900" lvl="0" indent="-342900">
              <a:lnSpc>
                <a:spcPct val="107000"/>
              </a:lnSpc>
              <a:buFont typeface="Wingdings" panose="05000000000000000000" pitchFamily="2" charset="2"/>
              <a:buChar char=""/>
            </a:pPr>
            <a:r>
              <a:rPr lang="en-IN" sz="1800" dirty="0">
                <a:effectLst/>
                <a:latin typeface="CIDFont+F5"/>
                <a:ea typeface="Calibri" panose="020F0502020204030204" pitchFamily="34" charset="0"/>
                <a:cs typeface="CIDFont+F5"/>
              </a:rPr>
              <a:t>Allow your EC2 Instance to access your RDS Database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solidFill>
                  <a:srgbClr val="333333"/>
                </a:solidFill>
                <a:effectLst/>
                <a:latin typeface="CIDFont+F5"/>
                <a:ea typeface="Calibri" panose="020F0502020204030204" pitchFamily="34" charset="0"/>
                <a:cs typeface="CIDFont+F5"/>
              </a:rPr>
              <a:t>First, you will modify your RDS database to allow network access from your EC2 instance.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solidFill>
                  <a:srgbClr val="333333"/>
                </a:solidFill>
                <a:effectLst/>
                <a:latin typeface="CIDFont+F5"/>
                <a:ea typeface="Calibri" panose="020F0502020204030204" pitchFamily="34" charset="0"/>
                <a:cs typeface="CIDFont+F5"/>
              </a:rPr>
              <a:t>In the previous module, you created security group rules to allow SSH and HTTP traffic to your WordPress EC2 instance. The same principle applies here.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solidFill>
                  <a:srgbClr val="333333"/>
                </a:solidFill>
                <a:effectLst/>
                <a:latin typeface="CIDFont+F5"/>
                <a:ea typeface="Calibri" panose="020F0502020204030204" pitchFamily="34" charset="0"/>
                <a:cs typeface="CIDFont+F5"/>
              </a:rPr>
              <a:t>This time, you want to allow certain traffic from your EC2 instance into your RDS database.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333333"/>
                </a:solidFill>
                <a:effectLst/>
                <a:latin typeface="CIDFont+F5"/>
                <a:ea typeface="Calibri" panose="020F0502020204030204" pitchFamily="34" charset="0"/>
                <a:cs typeface="CIDFont+F5"/>
              </a:rPr>
              <a:t>To configure this, go to the </a:t>
            </a:r>
            <a:r>
              <a:rPr lang="en-IN" sz="1800" dirty="0">
                <a:solidFill>
                  <a:srgbClr val="007EBA"/>
                </a:solidFill>
                <a:effectLst/>
                <a:latin typeface="CIDFont+F5"/>
                <a:ea typeface="Calibri" panose="020F0502020204030204" pitchFamily="34" charset="0"/>
                <a:cs typeface="CIDFont+F5"/>
              </a:rPr>
              <a:t>RDS databases </a:t>
            </a:r>
            <a:r>
              <a:rPr lang="en-IN" sz="1800" dirty="0">
                <a:solidFill>
                  <a:srgbClr val="333333"/>
                </a:solidFill>
                <a:effectLst/>
                <a:latin typeface="CIDFont+F5"/>
                <a:ea typeface="Calibri" panose="020F0502020204030204" pitchFamily="34" charset="0"/>
                <a:cs typeface="CIDFont+F5"/>
              </a:rPr>
              <a:t>in the AWS console. Click on the MySQL database you created in an earlier module in this lab.</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335077F3-61D8-F6DB-6027-121D6C3E5AD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9854" b="43274"/>
          <a:stretch/>
        </p:blipFill>
        <p:spPr bwMode="auto">
          <a:xfrm>
            <a:off x="1924330" y="4270149"/>
            <a:ext cx="9530249" cy="235703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50965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EF7E8-36E5-0C3E-CEBF-777C7E5BD4EE}"/>
              </a:ext>
            </a:extLst>
          </p:cNvPr>
          <p:cNvSpPr>
            <a:spLocks noGrp="1"/>
          </p:cNvSpPr>
          <p:nvPr>
            <p:ph type="title"/>
          </p:nvPr>
        </p:nvSpPr>
        <p:spPr>
          <a:xfrm>
            <a:off x="2061983" y="201323"/>
            <a:ext cx="8911687" cy="595090"/>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45319466-5256-B1E2-D22B-3EEBE0FF3B25}"/>
              </a:ext>
            </a:extLst>
          </p:cNvPr>
          <p:cNvSpPr>
            <a:spLocks noGrp="1"/>
          </p:cNvSpPr>
          <p:nvPr>
            <p:ph idx="1"/>
          </p:nvPr>
        </p:nvSpPr>
        <p:spPr>
          <a:xfrm>
            <a:off x="2061983" y="1288025"/>
            <a:ext cx="8915400" cy="5368651"/>
          </a:xfrm>
        </p:spPr>
        <p:txBody>
          <a:bodyPr>
            <a:normAutofit/>
          </a:bodyPr>
          <a:lstStyle/>
          <a:p>
            <a:pPr marL="342900" lvl="0" indent="-342900">
              <a:lnSpc>
                <a:spcPct val="107000"/>
              </a:lnSpc>
              <a:buFont typeface="Wingdings" panose="05000000000000000000" pitchFamily="2" charset="2"/>
              <a:buChar char=""/>
            </a:pPr>
            <a:r>
              <a:rPr lang="en-IN" sz="1800" dirty="0">
                <a:solidFill>
                  <a:srgbClr val="333333"/>
                </a:solidFill>
                <a:effectLst/>
                <a:latin typeface="CIDFont+F5"/>
                <a:ea typeface="Calibri" panose="020F0502020204030204" pitchFamily="34" charset="0"/>
                <a:cs typeface="CIDFont+F5"/>
              </a:rPr>
              <a:t>Scroll to the Connectivity &amp; security tab in the display, and click on the security group listed in VPC security groups.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solidFill>
                  <a:srgbClr val="333333"/>
                </a:solidFill>
                <a:effectLst/>
                <a:latin typeface="CIDFont+F5"/>
                <a:ea typeface="Calibri" panose="020F0502020204030204" pitchFamily="34" charset="0"/>
                <a:cs typeface="CIDFont+F5"/>
              </a:rPr>
              <a:t>The console will take you to the security group configured for your database.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333333"/>
                </a:solidFill>
                <a:effectLst/>
                <a:latin typeface="CIDFont+F5"/>
                <a:ea typeface="Calibri" panose="020F0502020204030204" pitchFamily="34" charset="0"/>
                <a:cs typeface="CIDFont+F5"/>
              </a:rPr>
              <a:t>Click the Inbound tab, then click the Edit button to change the rules for your security group.</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Ø"/>
            </a:pPr>
            <a:r>
              <a:rPr lang="en-IN" sz="1800" dirty="0">
                <a:solidFill>
                  <a:srgbClr val="333333"/>
                </a:solidFill>
                <a:effectLst/>
                <a:latin typeface="CIDFont+F5"/>
                <a:ea typeface="Calibri" panose="020F0502020204030204" pitchFamily="34" charset="0"/>
                <a:cs typeface="CIDFont+F5"/>
              </a:rPr>
              <a:t>Change the Type property to MYSQL/Aurora, which will update the Protocol and Port Range to the proper values.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Ø"/>
            </a:pPr>
            <a:r>
              <a:rPr lang="en-IN" sz="1800" dirty="0">
                <a:solidFill>
                  <a:srgbClr val="333333"/>
                </a:solidFill>
                <a:effectLst/>
                <a:latin typeface="CIDFont+F5"/>
                <a:ea typeface="Calibri" panose="020F0502020204030204" pitchFamily="34" charset="0"/>
                <a:cs typeface="CIDFont+F5"/>
              </a:rPr>
              <a:t>Then, remove the current security group value configured for the rule, and type “WordPress” instead. The console will show the available security groups that are configured.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Ø"/>
            </a:pPr>
            <a:r>
              <a:rPr lang="en-IN" sz="1800" dirty="0">
                <a:solidFill>
                  <a:srgbClr val="333333"/>
                </a:solidFill>
                <a:effectLst/>
                <a:latin typeface="CIDFont+F5"/>
                <a:ea typeface="Calibri" panose="020F0502020204030204" pitchFamily="34" charset="0"/>
                <a:cs typeface="CIDFont+F5"/>
              </a:rPr>
              <a:t>Click on the “WordPress” security group that you used for your EC2 instance.</a:t>
            </a:r>
          </a:p>
          <a:p>
            <a:pPr>
              <a:buFont typeface="Wingdings" panose="05000000000000000000" pitchFamily="2" charset="2"/>
              <a:buChar char="Ø"/>
            </a:pPr>
            <a:r>
              <a:rPr lang="en-IN" sz="1800" dirty="0">
                <a:solidFill>
                  <a:srgbClr val="333333"/>
                </a:solidFill>
                <a:effectLst/>
                <a:latin typeface="CIDFont+F5"/>
                <a:ea typeface="Calibri" panose="020F0502020204030204" pitchFamily="34" charset="0"/>
                <a:cs typeface="CIDFont+F5"/>
              </a:rPr>
              <a:t>After you click, it will fill in the security group ID. This rule will allow MySQL access to any EC2 instance with that security group configured.</a:t>
            </a:r>
          </a:p>
          <a:p>
            <a:pPr>
              <a:buFont typeface="Wingdings" panose="05000000000000000000" pitchFamily="2" charset="2"/>
              <a:buChar char="Ø"/>
            </a:pPr>
            <a:r>
              <a:rPr lang="en-IN" sz="1800" dirty="0">
                <a:solidFill>
                  <a:srgbClr val="333333"/>
                </a:solidFill>
                <a:effectLst/>
                <a:latin typeface="CIDFont+F5"/>
                <a:ea typeface="Calibri" panose="020F0502020204030204" pitchFamily="34" charset="0"/>
                <a:cs typeface="CIDFont+F5"/>
              </a:rPr>
              <a:t>When you’re finished, hit the blue Save button to save your changes.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Ø"/>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0475099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94E79-3E67-FA6C-7C1B-238912ED658A}"/>
              </a:ext>
            </a:extLst>
          </p:cNvPr>
          <p:cNvSpPr>
            <a:spLocks noGrp="1"/>
          </p:cNvSpPr>
          <p:nvPr>
            <p:ph type="title"/>
          </p:nvPr>
        </p:nvSpPr>
        <p:spPr>
          <a:xfrm>
            <a:off x="1737518" y="152162"/>
            <a:ext cx="8911687" cy="496767"/>
          </a:xfrm>
        </p:spPr>
        <p:txBody>
          <a:bodyPr/>
          <a:lstStyle/>
          <a:p>
            <a:r>
              <a:rPr lang="en-IN" sz="1800" b="1" dirty="0">
                <a:effectLst/>
                <a:latin typeface="CIDFont+F4"/>
                <a:ea typeface="Calibri" panose="020F0502020204030204" pitchFamily="34" charset="0"/>
                <a:cs typeface="CIDFont+F4"/>
              </a:rPr>
              <a:t>SSH into your EC2 Instance</a:t>
            </a:r>
            <a:endParaRPr lang="en-IN" dirty="0"/>
          </a:p>
        </p:txBody>
      </p:sp>
      <p:sp>
        <p:nvSpPr>
          <p:cNvPr id="3" name="Content Placeholder 2">
            <a:extLst>
              <a:ext uri="{FF2B5EF4-FFF2-40B4-BE49-F238E27FC236}">
                <a16:creationId xmlns:a16="http://schemas.microsoft.com/office/drawing/2014/main" id="{F54E7B25-4E07-07E5-202C-5DED8BA6AC59}"/>
              </a:ext>
            </a:extLst>
          </p:cNvPr>
          <p:cNvSpPr>
            <a:spLocks noGrp="1"/>
          </p:cNvSpPr>
          <p:nvPr>
            <p:ph idx="1"/>
          </p:nvPr>
        </p:nvSpPr>
        <p:spPr>
          <a:xfrm>
            <a:off x="1737518" y="855406"/>
            <a:ext cx="8915400" cy="3077497"/>
          </a:xfrm>
        </p:spPr>
        <p:txBody>
          <a:bodyPr/>
          <a:lstStyle/>
          <a:p>
            <a:pPr marL="342900" lvl="0" indent="-342900">
              <a:lnSpc>
                <a:spcPct val="107000"/>
              </a:lnSpc>
              <a:buFont typeface="Wingdings" panose="05000000000000000000" pitchFamily="2" charset="2"/>
              <a:buChar char=""/>
            </a:pPr>
            <a:r>
              <a:rPr lang="en-IN" sz="1800" dirty="0">
                <a:solidFill>
                  <a:srgbClr val="333333"/>
                </a:solidFill>
                <a:effectLst/>
                <a:latin typeface="CIDFont+F5"/>
                <a:ea typeface="Calibri" panose="020F0502020204030204" pitchFamily="34" charset="0"/>
                <a:cs typeface="CIDFont+F5"/>
              </a:rPr>
              <a:t>Now that your EC2 instance has access to your RDS database, you will SSH into your EC instance and run some configuration commands.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solidFill>
                  <a:srgbClr val="333333"/>
                </a:solidFill>
                <a:effectLst/>
                <a:latin typeface="CIDFont+F5"/>
                <a:ea typeface="Calibri" panose="020F0502020204030204" pitchFamily="34" charset="0"/>
                <a:cs typeface="CIDFont+F5"/>
              </a:rPr>
              <a:t>Go to the </a:t>
            </a:r>
            <a:r>
              <a:rPr lang="en-IN" sz="1800" dirty="0">
                <a:solidFill>
                  <a:srgbClr val="007EBA"/>
                </a:solidFill>
                <a:effectLst/>
                <a:latin typeface="CIDFont+F5"/>
                <a:ea typeface="Calibri" panose="020F0502020204030204" pitchFamily="34" charset="0"/>
                <a:cs typeface="CIDFont+F5"/>
              </a:rPr>
              <a:t>EC2 instances page </a:t>
            </a:r>
            <a:r>
              <a:rPr lang="en-IN" sz="1800" dirty="0">
                <a:solidFill>
                  <a:srgbClr val="333333"/>
                </a:solidFill>
                <a:effectLst/>
                <a:latin typeface="CIDFont+F5"/>
                <a:ea typeface="Calibri" panose="020F0502020204030204" pitchFamily="34" charset="0"/>
                <a:cs typeface="CIDFont+F5"/>
              </a:rPr>
              <a:t>in the AWS console. You should see the EC2 instance you created for the WordPress installation.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solidFill>
                  <a:srgbClr val="333333"/>
                </a:solidFill>
                <a:effectLst/>
                <a:latin typeface="CIDFont+F5"/>
                <a:ea typeface="Calibri" panose="020F0502020204030204" pitchFamily="34" charset="0"/>
                <a:cs typeface="CIDFont+F5"/>
              </a:rPr>
              <a:t>Click on it, and you will see a public IP address labelled IPv4 Public IP in the instance description.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333333"/>
                </a:solidFill>
                <a:effectLst/>
                <a:latin typeface="CIDFont+F5"/>
                <a:ea typeface="Calibri" panose="020F0502020204030204" pitchFamily="34" charset="0"/>
                <a:cs typeface="CIDFont+F5"/>
              </a:rPr>
              <a:t>Previously, you downloaded the .</a:t>
            </a:r>
            <a:r>
              <a:rPr lang="en-IN" sz="1800" dirty="0" err="1">
                <a:solidFill>
                  <a:srgbClr val="333333"/>
                </a:solidFill>
                <a:effectLst/>
                <a:latin typeface="CIDFont+F5"/>
                <a:ea typeface="Calibri" panose="020F0502020204030204" pitchFamily="34" charset="0"/>
                <a:cs typeface="CIDFont+F5"/>
              </a:rPr>
              <a:t>pem</a:t>
            </a:r>
            <a:r>
              <a:rPr lang="en-IN" sz="1800" dirty="0">
                <a:solidFill>
                  <a:srgbClr val="333333"/>
                </a:solidFill>
                <a:effectLst/>
                <a:latin typeface="CIDFont+F5"/>
                <a:ea typeface="Calibri" panose="020F0502020204030204" pitchFamily="34" charset="0"/>
                <a:cs typeface="CIDFont+F5"/>
              </a:rPr>
              <a:t> file for the key pair of your instance. Locate that file now. It will likely be in a Downloads folder on your desktop.</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88C9682E-7337-3D26-F798-0F9203D7E16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8909" b="33819"/>
          <a:stretch/>
        </p:blipFill>
        <p:spPr bwMode="auto">
          <a:xfrm>
            <a:off x="1737517" y="3932903"/>
            <a:ext cx="9762055" cy="259571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07722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70345-731C-A617-05A5-4008EC2B976B}"/>
              </a:ext>
            </a:extLst>
          </p:cNvPr>
          <p:cNvSpPr>
            <a:spLocks noGrp="1"/>
          </p:cNvSpPr>
          <p:nvPr>
            <p:ph type="title"/>
          </p:nvPr>
        </p:nvSpPr>
        <p:spPr>
          <a:xfrm>
            <a:off x="1835841" y="373388"/>
            <a:ext cx="8911687" cy="467271"/>
          </a:xfrm>
        </p:spPr>
        <p:txBody>
          <a:bodyPr/>
          <a:lstStyle/>
          <a:p>
            <a:r>
              <a:rPr lang="en-IN" sz="1800" b="1" dirty="0">
                <a:effectLst/>
                <a:latin typeface="CIDFont+F4"/>
                <a:ea typeface="Calibri" panose="020F0502020204030204" pitchFamily="34" charset="0"/>
                <a:cs typeface="CIDFont+F4"/>
              </a:rPr>
              <a:t>Create a Database User</a:t>
            </a:r>
            <a:endParaRPr lang="en-IN" dirty="0"/>
          </a:p>
        </p:txBody>
      </p:sp>
      <p:sp>
        <p:nvSpPr>
          <p:cNvPr id="3" name="Content Placeholder 2">
            <a:extLst>
              <a:ext uri="{FF2B5EF4-FFF2-40B4-BE49-F238E27FC236}">
                <a16:creationId xmlns:a16="http://schemas.microsoft.com/office/drawing/2014/main" id="{66563648-0BC5-A635-659F-E4A71A8055C9}"/>
              </a:ext>
            </a:extLst>
          </p:cNvPr>
          <p:cNvSpPr>
            <a:spLocks noGrp="1"/>
          </p:cNvSpPr>
          <p:nvPr>
            <p:ph idx="1"/>
          </p:nvPr>
        </p:nvSpPr>
        <p:spPr>
          <a:xfrm>
            <a:off x="1835841" y="1288026"/>
            <a:ext cx="8915400" cy="2261419"/>
          </a:xfrm>
        </p:spPr>
        <p:txBody>
          <a:bodyPr/>
          <a:lstStyle/>
          <a:p>
            <a:pPr marL="342900" lvl="0" indent="-342900">
              <a:lnSpc>
                <a:spcPct val="107000"/>
              </a:lnSpc>
              <a:buFont typeface="Wingdings" panose="05000000000000000000" pitchFamily="2" charset="2"/>
              <a:buChar char=""/>
            </a:pPr>
            <a:r>
              <a:rPr lang="en-IN" sz="1800" dirty="0">
                <a:solidFill>
                  <a:srgbClr val="333333"/>
                </a:solidFill>
                <a:effectLst/>
                <a:latin typeface="CIDFont+F5"/>
                <a:ea typeface="Calibri" panose="020F0502020204030204" pitchFamily="34" charset="0"/>
                <a:cs typeface="CIDFont+F5"/>
              </a:rPr>
              <a:t>You should have an active SSH session to your EC2 instance in the terminal. Now, you will connect to your MySQL database.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solidFill>
                  <a:srgbClr val="333333"/>
                </a:solidFill>
                <a:effectLst/>
                <a:latin typeface="CIDFont+F5"/>
                <a:ea typeface="Calibri" panose="020F0502020204030204" pitchFamily="34" charset="0"/>
                <a:cs typeface="CIDFont+F5"/>
              </a:rPr>
              <a:t>First, run the following command in your terminal to install a MySQL client to interact with the database.</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685800" lvl="1">
              <a:lnSpc>
                <a:spcPct val="107000"/>
              </a:lnSpc>
              <a:buFont typeface="Courier New" panose="02070309020205020404" pitchFamily="49" charset="0"/>
              <a:buChar char="o"/>
            </a:pPr>
            <a:r>
              <a:rPr lang="en-IN" dirty="0">
                <a:solidFill>
                  <a:srgbClr val="333333"/>
                </a:solidFill>
                <a:effectLst/>
                <a:latin typeface="CIDFont+F7"/>
                <a:ea typeface="Calibri" panose="020F0502020204030204" pitchFamily="34" charset="0"/>
                <a:cs typeface="CIDFont+F7"/>
              </a:rPr>
              <a:t>sudo yum install -y </a:t>
            </a:r>
            <a:r>
              <a:rPr lang="en-IN" dirty="0" err="1">
                <a:solidFill>
                  <a:srgbClr val="333333"/>
                </a:solidFill>
                <a:effectLst/>
                <a:latin typeface="CIDFont+F7"/>
                <a:ea typeface="Calibri" panose="020F0502020204030204" pitchFamily="34" charset="0"/>
                <a:cs typeface="CIDFont+F7"/>
              </a:rPr>
              <a:t>mysql</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B23A61C7-5F4E-BFF5-775D-E65871F0940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4999" b="7111"/>
          <a:stretch/>
        </p:blipFill>
        <p:spPr bwMode="auto">
          <a:xfrm>
            <a:off x="1835841" y="3915940"/>
            <a:ext cx="10073239" cy="210140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79096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4CDE0B-07E0-B2C3-8EF9-12421F0AE3DF}"/>
              </a:ext>
            </a:extLst>
          </p:cNvPr>
          <p:cNvSpPr>
            <a:spLocks noGrp="1"/>
          </p:cNvSpPr>
          <p:nvPr>
            <p:ph idx="1"/>
          </p:nvPr>
        </p:nvSpPr>
        <p:spPr>
          <a:xfrm>
            <a:off x="1733805" y="344129"/>
            <a:ext cx="8915400" cy="4237703"/>
          </a:xfrm>
        </p:spPr>
        <p:txBody>
          <a:bodyPr>
            <a:normAutofit fontScale="92500"/>
          </a:bodyPr>
          <a:lstStyle/>
          <a:p>
            <a:pPr marL="342900" lvl="0" indent="-342900">
              <a:lnSpc>
                <a:spcPct val="110000"/>
              </a:lnSpc>
              <a:buFont typeface="Wingdings" panose="05000000000000000000" pitchFamily="2" charset="2"/>
              <a:buChar char=""/>
            </a:pPr>
            <a:r>
              <a:rPr lang="en-IN" sz="1800" dirty="0">
                <a:solidFill>
                  <a:srgbClr val="333333"/>
                </a:solidFill>
                <a:effectLst/>
                <a:latin typeface="CIDFont+F5"/>
                <a:ea typeface="Calibri" panose="020F0502020204030204" pitchFamily="34" charset="0"/>
                <a:cs typeface="CIDFont+F5"/>
              </a:rPr>
              <a:t>Next, find the hostname for your RDS database in the AWS console. In the details of your RDS database, the hostname will be shown as the Endpoint in the Connectivity &amp; security section.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0000"/>
              </a:lnSpc>
              <a:buFont typeface="Wingdings" panose="05000000000000000000" pitchFamily="2" charset="2"/>
              <a:buChar char=""/>
            </a:pPr>
            <a:r>
              <a:rPr lang="en-IN" sz="1800" dirty="0">
                <a:solidFill>
                  <a:srgbClr val="333333"/>
                </a:solidFill>
                <a:effectLst/>
                <a:latin typeface="CIDFont+F5"/>
                <a:ea typeface="Calibri" panose="020F0502020204030204" pitchFamily="34" charset="0"/>
                <a:cs typeface="CIDFont+F5"/>
              </a:rPr>
              <a:t>In your terminal, enter the following command to set an environment variable for your MySQL host. Be sure to replace “&lt;your-endpoint&gt;” with the hostname of your RDS instance.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0000"/>
              </a:lnSpc>
              <a:spcAft>
                <a:spcPts val="800"/>
              </a:spcAft>
              <a:buFont typeface="Courier New" panose="02070309020205020404" pitchFamily="49" charset="0"/>
              <a:buChar char="o"/>
            </a:pPr>
            <a:r>
              <a:rPr lang="en-IN" sz="1800" dirty="0">
                <a:solidFill>
                  <a:srgbClr val="333333"/>
                </a:solidFill>
                <a:effectLst/>
                <a:latin typeface="CIDFont+F7"/>
                <a:ea typeface="Calibri" panose="020F0502020204030204" pitchFamily="34" charset="0"/>
                <a:cs typeface="CIDFont+F7"/>
              </a:rPr>
              <a:t>export MYSQL_HOST=&lt;your – </a:t>
            </a:r>
            <a:r>
              <a:rPr lang="en-IN" sz="1800" dirty="0" err="1">
                <a:solidFill>
                  <a:srgbClr val="333333"/>
                </a:solidFill>
                <a:effectLst/>
                <a:latin typeface="CIDFont+F7"/>
                <a:ea typeface="Calibri" panose="020F0502020204030204" pitchFamily="34" charset="0"/>
                <a:cs typeface="CIDFont+F7"/>
              </a:rPr>
              <a:t>rds</a:t>
            </a:r>
            <a:r>
              <a:rPr lang="en-IN" sz="1800" dirty="0">
                <a:solidFill>
                  <a:srgbClr val="333333"/>
                </a:solidFill>
                <a:effectLst/>
                <a:latin typeface="CIDFont+F7"/>
                <a:ea typeface="Calibri" panose="020F0502020204030204" pitchFamily="34" charset="0"/>
                <a:cs typeface="CIDFont+F7"/>
              </a:rPr>
              <a:t> – endpoint&gt;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0000"/>
              </a:lnSpc>
              <a:buFont typeface="Wingdings" panose="05000000000000000000" pitchFamily="2" charset="2"/>
              <a:buChar char=""/>
            </a:pPr>
            <a:r>
              <a:rPr lang="en-IN" sz="1800" dirty="0">
                <a:solidFill>
                  <a:srgbClr val="333333"/>
                </a:solidFill>
                <a:effectLst/>
                <a:latin typeface="CIDFont+F5"/>
                <a:ea typeface="Calibri" panose="020F0502020204030204" pitchFamily="34" charset="0"/>
                <a:cs typeface="CIDFont+F5"/>
              </a:rPr>
              <a:t>Next, run the following command in your terminal to connect to your MySQL database. Replace “&lt;user&gt;” and “&lt;password&gt;” with the master username and password you configured when creating your RDS database.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0000"/>
              </a:lnSpc>
              <a:spcAft>
                <a:spcPts val="800"/>
              </a:spcAft>
              <a:buFont typeface="Courier New" panose="02070309020205020404" pitchFamily="49" charset="0"/>
              <a:buChar char="o"/>
            </a:pPr>
            <a:r>
              <a:rPr lang="en-IN" sz="1800" dirty="0" err="1">
                <a:solidFill>
                  <a:srgbClr val="333333"/>
                </a:solidFill>
                <a:effectLst/>
                <a:latin typeface="CIDFont+F7"/>
                <a:ea typeface="Calibri" panose="020F0502020204030204" pitchFamily="34" charset="0"/>
                <a:cs typeface="CIDFont+F7"/>
              </a:rPr>
              <a:t>mysql</a:t>
            </a:r>
            <a:r>
              <a:rPr lang="en-IN" sz="1800" dirty="0">
                <a:solidFill>
                  <a:srgbClr val="333333"/>
                </a:solidFill>
                <a:effectLst/>
                <a:latin typeface="CIDFont+F7"/>
                <a:ea typeface="Calibri" panose="020F0502020204030204" pitchFamily="34" charset="0"/>
                <a:cs typeface="CIDFont+F7"/>
              </a:rPr>
              <a:t> --user=&lt;user&gt; --password=&lt;password&gt; </a:t>
            </a:r>
            <a:r>
              <a:rPr lang="en-IN" sz="1800" dirty="0" err="1">
                <a:solidFill>
                  <a:srgbClr val="333333"/>
                </a:solidFill>
                <a:effectLst/>
                <a:latin typeface="CIDFont+F7"/>
                <a:ea typeface="Calibri" panose="020F0502020204030204" pitchFamily="34" charset="0"/>
                <a:cs typeface="CIDFont+F7"/>
              </a:rPr>
              <a:t>wordpress</a:t>
            </a:r>
            <a:endParaRPr lang="en-IN" sz="1800" dirty="0">
              <a:solidFill>
                <a:srgbClr val="333333"/>
              </a:solidFill>
              <a:effectLst/>
              <a:latin typeface="CIDFont+F7"/>
              <a:ea typeface="Calibri" panose="020F0502020204030204" pitchFamily="34" charset="0"/>
              <a:cs typeface="CIDFont+F7"/>
            </a:endParaRPr>
          </a:p>
          <a:p>
            <a:pPr>
              <a:lnSpc>
                <a:spcPct val="110000"/>
              </a:lnSpc>
              <a:spcAft>
                <a:spcPts val="800"/>
              </a:spcAft>
              <a:buFont typeface="Courier New" panose="02070309020205020404" pitchFamily="49" charset="0"/>
              <a:buChar char="o"/>
            </a:pPr>
            <a:r>
              <a:rPr lang="en-IN" sz="1800" dirty="0">
                <a:solidFill>
                  <a:srgbClr val="333333"/>
                </a:solidFill>
                <a:effectLst/>
                <a:latin typeface="CIDFont+F5"/>
                <a:ea typeface="Calibri" panose="020F0502020204030204" pitchFamily="34" charset="0"/>
                <a:cs typeface="CIDFont+F5"/>
              </a:rPr>
              <a:t>If you connected successfully, your terminal should indicate connection to the MySQL database as shown in the following image.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9B319696-DAEA-2BC5-3414-37AE657BE1D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2708" b="6401"/>
          <a:stretch/>
        </p:blipFill>
        <p:spPr bwMode="auto">
          <a:xfrm>
            <a:off x="1733804" y="4581831"/>
            <a:ext cx="9376647" cy="193203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27548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C782C7-1AFC-288C-337D-4B35F6A5E131}"/>
              </a:ext>
            </a:extLst>
          </p:cNvPr>
          <p:cNvSpPr>
            <a:spLocks noGrp="1"/>
          </p:cNvSpPr>
          <p:nvPr>
            <p:ph idx="1"/>
          </p:nvPr>
        </p:nvSpPr>
        <p:spPr>
          <a:xfrm>
            <a:off x="1812463" y="786580"/>
            <a:ext cx="8915400" cy="3067664"/>
          </a:xfrm>
        </p:spPr>
        <p:txBody>
          <a:bodyPr/>
          <a:lstStyle/>
          <a:p>
            <a:r>
              <a:rPr lang="en-IN" sz="1800" dirty="0">
                <a:solidFill>
                  <a:srgbClr val="333333"/>
                </a:solidFill>
                <a:effectLst/>
                <a:latin typeface="CIDFont+F5"/>
                <a:ea typeface="Calibri" panose="020F0502020204030204" pitchFamily="34" charset="0"/>
                <a:cs typeface="CIDFont+F5"/>
              </a:rPr>
              <a:t>Finally, create a database user for your WordPress application and give it permission to access the “WordPress” database.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b="1" dirty="0">
                <a:solidFill>
                  <a:srgbClr val="333333"/>
                </a:solidFill>
                <a:effectLst/>
                <a:latin typeface="CIDFont+F4"/>
                <a:ea typeface="Calibri" panose="020F0502020204030204" pitchFamily="34" charset="0"/>
                <a:cs typeface="CIDFont+F4"/>
              </a:rPr>
              <a:t>Run the following commands in your terminal:</a:t>
            </a:r>
          </a:p>
          <a:p>
            <a:pPr marL="342900" lvl="0" indent="-342900">
              <a:lnSpc>
                <a:spcPct val="107000"/>
              </a:lnSpc>
              <a:buFont typeface="Courier New" panose="02070309020205020404" pitchFamily="49" charset="0"/>
              <a:buChar char="o"/>
            </a:pPr>
            <a:r>
              <a:rPr lang="en-IN" sz="1800" dirty="0">
                <a:solidFill>
                  <a:srgbClr val="333333"/>
                </a:solidFill>
                <a:effectLst/>
                <a:latin typeface="CIDFont+F7"/>
                <a:ea typeface="Calibri" panose="020F0502020204030204" pitchFamily="34" charset="0"/>
                <a:cs typeface="CIDFont+F7"/>
              </a:rPr>
              <a:t>CREATE USER '</a:t>
            </a:r>
            <a:r>
              <a:rPr lang="en-IN" sz="1800" dirty="0" err="1">
                <a:solidFill>
                  <a:srgbClr val="333333"/>
                </a:solidFill>
                <a:effectLst/>
                <a:latin typeface="CIDFont+F7"/>
                <a:ea typeface="Calibri" panose="020F0502020204030204" pitchFamily="34" charset="0"/>
                <a:cs typeface="CIDFont+F7"/>
              </a:rPr>
              <a:t>wordpress</a:t>
            </a:r>
            <a:r>
              <a:rPr lang="en-IN" sz="1800" dirty="0">
                <a:solidFill>
                  <a:srgbClr val="333333"/>
                </a:solidFill>
                <a:effectLst/>
                <a:latin typeface="CIDFont+F7"/>
                <a:ea typeface="Calibri" panose="020F0502020204030204" pitchFamily="34" charset="0"/>
                <a:cs typeface="CIDFont+F7"/>
              </a:rPr>
              <a:t>' IDENTIFIED BY '</a:t>
            </a:r>
            <a:r>
              <a:rPr lang="en-IN" sz="1800" dirty="0" err="1">
                <a:solidFill>
                  <a:srgbClr val="333333"/>
                </a:solidFill>
                <a:effectLst/>
                <a:latin typeface="CIDFont+F7"/>
                <a:ea typeface="Calibri" panose="020F0502020204030204" pitchFamily="34" charset="0"/>
                <a:cs typeface="CIDFont+F7"/>
              </a:rPr>
              <a:t>wordpress</a:t>
            </a:r>
            <a:r>
              <a:rPr lang="en-IN" sz="1800" dirty="0">
                <a:solidFill>
                  <a:srgbClr val="333333"/>
                </a:solidFill>
                <a:effectLst/>
                <a:latin typeface="CIDFont+F7"/>
                <a:ea typeface="Calibri" panose="020F0502020204030204" pitchFamily="34" charset="0"/>
                <a:cs typeface="CIDFont+F7"/>
              </a:rPr>
              <a:t>-pass';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IN" sz="1800" dirty="0">
                <a:solidFill>
                  <a:srgbClr val="333333"/>
                </a:solidFill>
                <a:effectLst/>
                <a:latin typeface="CIDFont+F7"/>
                <a:ea typeface="Calibri" panose="020F0502020204030204" pitchFamily="34" charset="0"/>
                <a:cs typeface="CIDFont+F7"/>
              </a:rPr>
              <a:t>GRANT ALL PRIVILEGES ON wordpress.* TO </a:t>
            </a:r>
            <a:r>
              <a:rPr lang="en-IN" sz="1800" dirty="0" err="1">
                <a:solidFill>
                  <a:srgbClr val="333333"/>
                </a:solidFill>
                <a:effectLst/>
                <a:latin typeface="CIDFont+F7"/>
                <a:ea typeface="Calibri" panose="020F0502020204030204" pitchFamily="34" charset="0"/>
                <a:cs typeface="CIDFont+F7"/>
              </a:rPr>
              <a:t>wordpress</a:t>
            </a:r>
            <a:r>
              <a:rPr lang="en-IN" sz="1800" dirty="0">
                <a:solidFill>
                  <a:srgbClr val="333333"/>
                </a:solidFill>
                <a:effectLst/>
                <a:latin typeface="CIDFont+F7"/>
                <a:ea typeface="Calibri" panose="020F0502020204030204" pitchFamily="34" charset="0"/>
                <a:cs typeface="CIDFont+F7"/>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ourier New" panose="02070309020205020404" pitchFamily="49" charset="0"/>
              <a:buChar char="o"/>
            </a:pPr>
            <a:r>
              <a:rPr lang="en-IN" sz="1800" dirty="0">
                <a:solidFill>
                  <a:srgbClr val="333333"/>
                </a:solidFill>
                <a:effectLst/>
                <a:latin typeface="CIDFont+F7"/>
                <a:ea typeface="Calibri" panose="020F0502020204030204" pitchFamily="34" charset="0"/>
                <a:cs typeface="CIDFont+F7"/>
              </a:rPr>
              <a:t>FLUSH PRIVILEGES;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ourier New" panose="02070309020205020404" pitchFamily="49" charset="0"/>
              <a:buChar char="o"/>
            </a:pPr>
            <a:r>
              <a:rPr lang="en-IN" sz="1800" dirty="0">
                <a:solidFill>
                  <a:srgbClr val="333333"/>
                </a:solidFill>
                <a:effectLst/>
                <a:latin typeface="CIDFont+F7"/>
                <a:ea typeface="Calibri" panose="020F0502020204030204" pitchFamily="34" charset="0"/>
                <a:cs typeface="CIDFont+F7"/>
              </a:rPr>
              <a:t>EXIT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A921FE16-3503-7E9D-9F48-1E25F5E597F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3181" b="6638"/>
          <a:stretch/>
        </p:blipFill>
        <p:spPr bwMode="auto">
          <a:xfrm>
            <a:off x="1812463" y="4102086"/>
            <a:ext cx="9642117" cy="222988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89496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3A4390-2CDD-9306-19AF-9FC67A337238}"/>
              </a:ext>
            </a:extLst>
          </p:cNvPr>
          <p:cNvSpPr>
            <a:spLocks noGrp="1"/>
          </p:cNvSpPr>
          <p:nvPr>
            <p:ph idx="1"/>
          </p:nvPr>
        </p:nvSpPr>
        <p:spPr>
          <a:xfrm>
            <a:off x="1752634" y="1119518"/>
            <a:ext cx="8915400" cy="2448127"/>
          </a:xfrm>
        </p:spPr>
        <p:txBody>
          <a:bodyPr/>
          <a:lstStyle/>
          <a:p>
            <a:pPr marL="342900" lvl="0" indent="-342900">
              <a:lnSpc>
                <a:spcPct val="107000"/>
              </a:lnSpc>
              <a:buFont typeface="Wingdings" panose="05000000000000000000" pitchFamily="2" charset="2"/>
              <a:buChar char=""/>
            </a:pPr>
            <a:r>
              <a:rPr lang="en-IN" sz="1800" dirty="0">
                <a:solidFill>
                  <a:srgbClr val="333333"/>
                </a:solidFill>
                <a:effectLst/>
                <a:latin typeface="CIDFont+F5"/>
                <a:ea typeface="Calibri" panose="020F0502020204030204" pitchFamily="34" charset="0"/>
                <a:cs typeface="CIDFont+F5"/>
              </a:rPr>
              <a:t>You should use a better password than “WordPress-pass” to secure your database.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solidFill>
                  <a:srgbClr val="333333"/>
                </a:solidFill>
                <a:effectLst/>
                <a:latin typeface="CIDFont+F5"/>
                <a:ea typeface="Calibri" panose="020F0502020204030204" pitchFamily="34" charset="0"/>
                <a:cs typeface="CIDFont+F5"/>
              </a:rPr>
              <a:t>Write down both the username and password that you configure, as it will be needed in the next module when setting up your WordPress installation.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333333"/>
                </a:solidFill>
                <a:effectLst/>
                <a:latin typeface="CIDFont+F5"/>
                <a:ea typeface="Calibri" panose="020F0502020204030204" pitchFamily="34" charset="0"/>
                <a:cs typeface="CIDFont+F5"/>
              </a:rPr>
              <a:t>In this module, you learned how to configure network and password security for your RDS database. Your EC2 instance now has network access to your RDS database. Further, you created a database user to be used by your WordPress application.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Content Placeholder 2">
            <a:extLst>
              <a:ext uri="{FF2B5EF4-FFF2-40B4-BE49-F238E27FC236}">
                <a16:creationId xmlns:a16="http://schemas.microsoft.com/office/drawing/2014/main" id="{F171BA93-7AF9-4EC7-B510-54CEE0DD10A7}"/>
              </a:ext>
            </a:extLst>
          </p:cNvPr>
          <p:cNvSpPr txBox="1">
            <a:spLocks/>
          </p:cNvSpPr>
          <p:nvPr/>
        </p:nvSpPr>
        <p:spPr>
          <a:xfrm>
            <a:off x="1752634" y="3978614"/>
            <a:ext cx="8915400" cy="104085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IN" sz="1800" b="1" dirty="0">
                <a:solidFill>
                  <a:srgbClr val="333333"/>
                </a:solidFill>
                <a:effectLst/>
                <a:latin typeface="CIDFont+F4"/>
                <a:ea typeface="Calibri" panose="020F0502020204030204" pitchFamily="34" charset="0"/>
                <a:cs typeface="CIDFont+F4"/>
              </a:rPr>
              <a:t>In the next module, you will configure your EC2 instance to run the WordPress application.</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24559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2F78C-3722-8A6B-08B6-E5391B84B74C}"/>
              </a:ext>
            </a:extLst>
          </p:cNvPr>
          <p:cNvSpPr>
            <a:spLocks noGrp="1"/>
          </p:cNvSpPr>
          <p:nvPr>
            <p:ph type="title"/>
          </p:nvPr>
        </p:nvSpPr>
        <p:spPr>
          <a:xfrm>
            <a:off x="1767015" y="155044"/>
            <a:ext cx="8911687" cy="631538"/>
          </a:xfrm>
        </p:spPr>
        <p:txBody>
          <a:bodyPr>
            <a:normAutofit/>
          </a:bodyPr>
          <a:lstStyle/>
          <a:p>
            <a:r>
              <a:rPr lang="en-IN" sz="2400" b="1" dirty="0">
                <a:ln w="9525" cap="flat" cmpd="sng" algn="ctr">
                  <a:solidFill>
                    <a:srgbClr val="FFFFFF"/>
                  </a:solidFill>
                  <a:prstDash val="solid"/>
                  <a:round/>
                </a:ln>
                <a:solidFill>
                  <a:srgbClr val="000000"/>
                </a:solidFill>
                <a:latin typeface="Calibri" panose="020F0502020204030204" pitchFamily="34" charset="0"/>
                <a:ea typeface="Calibri" panose="020F0502020204030204" pitchFamily="34" charset="0"/>
                <a:cs typeface="Times New Roman" panose="02020603050405020304" pitchFamily="18" charset="0"/>
              </a:rPr>
              <a:t>Lab – 4: Configuring WordPress on EC2</a:t>
            </a:r>
            <a:endParaRPr lang="en-IN" dirty="0"/>
          </a:p>
        </p:txBody>
      </p:sp>
      <p:sp>
        <p:nvSpPr>
          <p:cNvPr id="3" name="Content Placeholder 2">
            <a:extLst>
              <a:ext uri="{FF2B5EF4-FFF2-40B4-BE49-F238E27FC236}">
                <a16:creationId xmlns:a16="http://schemas.microsoft.com/office/drawing/2014/main" id="{3C72559F-5FF2-1C33-473D-9BC066B35551}"/>
              </a:ext>
            </a:extLst>
          </p:cNvPr>
          <p:cNvSpPr>
            <a:spLocks noGrp="1"/>
          </p:cNvSpPr>
          <p:nvPr>
            <p:ph idx="1"/>
          </p:nvPr>
        </p:nvSpPr>
        <p:spPr>
          <a:xfrm>
            <a:off x="1763302" y="786582"/>
            <a:ext cx="8915400" cy="1868127"/>
          </a:xfrm>
        </p:spPr>
        <p:txBody>
          <a:bodyPr>
            <a:normAutofit lnSpcReduction="10000"/>
          </a:bodyPr>
          <a:lstStyle/>
          <a:p>
            <a:pPr marL="342900" lvl="0" indent="-342900">
              <a:lnSpc>
                <a:spcPct val="107000"/>
              </a:lnSpc>
              <a:buFont typeface="Wingdings" panose="05000000000000000000" pitchFamily="2" charset="2"/>
              <a:buChar char=""/>
            </a:pPr>
            <a:r>
              <a:rPr lang="en-IN" sz="1600" dirty="0">
                <a:solidFill>
                  <a:srgbClr val="000000"/>
                </a:solidFill>
                <a:latin typeface="CIDFont+F5"/>
                <a:ea typeface="Calibri" panose="020F0502020204030204" pitchFamily="34" charset="0"/>
              </a:rPr>
              <a:t>Installing the Apache Web Server</a:t>
            </a:r>
          </a:p>
          <a:p>
            <a:pPr marL="342900" lvl="0" indent="-342900">
              <a:lnSpc>
                <a:spcPct val="107000"/>
              </a:lnSpc>
              <a:buFont typeface="Wingdings" panose="05000000000000000000" pitchFamily="2" charset="2"/>
              <a:buChar char=""/>
            </a:pPr>
            <a:r>
              <a:rPr lang="en-IN" sz="1600" dirty="0">
                <a:solidFill>
                  <a:srgbClr val="000000"/>
                </a:solidFill>
                <a:effectLst/>
                <a:latin typeface="CIDFont+F5"/>
                <a:ea typeface="Calibri" panose="020F0502020204030204" pitchFamily="34" charset="0"/>
                <a:cs typeface="CIDFont+F5"/>
              </a:rPr>
              <a:t>To run WordPress, you need to run a web server on your EC2 instance. The open source Apache web server is the most popular web server used with WordPress.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600" dirty="0">
                <a:solidFill>
                  <a:srgbClr val="000000"/>
                </a:solidFill>
                <a:latin typeface="CIDFont+F5"/>
                <a:ea typeface="Calibri" panose="020F0502020204030204" pitchFamily="34" charset="0"/>
              </a:rPr>
              <a:t>To install Apache on your EC2 instance, run the following command in your terminal:</a:t>
            </a:r>
          </a:p>
          <a:p>
            <a:pPr lvl="1" indent="-342900">
              <a:lnSpc>
                <a:spcPct val="107000"/>
              </a:lnSpc>
              <a:spcAft>
                <a:spcPts val="800"/>
              </a:spcAft>
              <a:buFont typeface="Courier New" panose="02070309020205020404" pitchFamily="49" charset="0"/>
              <a:buChar char="o"/>
            </a:pPr>
            <a:r>
              <a:rPr lang="en-IN" dirty="0">
                <a:solidFill>
                  <a:srgbClr val="000000"/>
                </a:solidFill>
                <a:latin typeface="CIDFont+F5"/>
                <a:ea typeface="Calibri" panose="020F0502020204030204" pitchFamily="34" charset="0"/>
              </a:rPr>
              <a:t>sudo yum install -y httpd</a:t>
            </a:r>
          </a:p>
          <a:p>
            <a:endParaRPr lang="en-IN" dirty="0"/>
          </a:p>
        </p:txBody>
      </p:sp>
      <p:pic>
        <p:nvPicPr>
          <p:cNvPr id="4" name="Picture 3">
            <a:extLst>
              <a:ext uri="{FF2B5EF4-FFF2-40B4-BE49-F238E27FC236}">
                <a16:creationId xmlns:a16="http://schemas.microsoft.com/office/drawing/2014/main" id="{360F5868-B692-16EA-6141-2EB98F25B1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3490" b="30538"/>
          <a:stretch/>
        </p:blipFill>
        <p:spPr bwMode="auto">
          <a:xfrm>
            <a:off x="1763302" y="2544111"/>
            <a:ext cx="8915400" cy="1182315"/>
          </a:xfrm>
          <a:prstGeom prst="rect">
            <a:avLst/>
          </a:prstGeom>
          <a:noFill/>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93BFA5EF-9017-F182-6BB9-8648D25EAF7A}"/>
              </a:ext>
            </a:extLst>
          </p:cNvPr>
          <p:cNvSpPr txBox="1"/>
          <p:nvPr/>
        </p:nvSpPr>
        <p:spPr>
          <a:xfrm>
            <a:off x="1763302" y="4034049"/>
            <a:ext cx="8915400" cy="968278"/>
          </a:xfrm>
          <a:prstGeom prst="rect">
            <a:avLst/>
          </a:prstGeom>
          <a:noFill/>
        </p:spPr>
        <p:txBody>
          <a:bodyPr wrap="square" rtlCol="0">
            <a:spAutoFit/>
          </a:bodyPr>
          <a:lstStyle/>
          <a:p>
            <a:pPr marL="342900" lvl="0" indent="-342900">
              <a:lnSpc>
                <a:spcPct val="107000"/>
              </a:lnSpc>
              <a:buFont typeface="Wingdings" panose="05000000000000000000" pitchFamily="2" charset="2"/>
              <a:buChar char=""/>
            </a:pPr>
            <a:r>
              <a:rPr lang="en-IN" sz="1800" dirty="0">
                <a:effectLst/>
                <a:latin typeface="CIDFont+F5"/>
                <a:ea typeface="Calibri" panose="020F0502020204030204" pitchFamily="34" charset="0"/>
                <a:cs typeface="CIDFont+F5"/>
              </a:rPr>
              <a:t>You should see some terminal output of the necessary packages being installed.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CIDFont+F5"/>
                <a:ea typeface="Calibri" panose="020F0502020204030204" pitchFamily="34" charset="0"/>
                <a:cs typeface="CIDFont+F5"/>
              </a:rPr>
              <a:t>To start the Apache web server, run the following command in your terminal:</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ourier New" panose="02070309020205020404" pitchFamily="49" charset="0"/>
              <a:buChar char="o"/>
            </a:pPr>
            <a:r>
              <a:rPr lang="en-IN" sz="1800" dirty="0">
                <a:solidFill>
                  <a:srgbClr val="333333"/>
                </a:solidFill>
                <a:effectLst/>
                <a:latin typeface="CIDFont+F7"/>
                <a:ea typeface="Calibri" panose="020F0502020204030204" pitchFamily="34" charset="0"/>
                <a:cs typeface="CIDFont+F7"/>
              </a:rPr>
              <a:t>sudo service httpd start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A41949FF-D8C7-B4E8-F56F-1F3DC63B250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7526" b="5929"/>
          <a:stretch/>
        </p:blipFill>
        <p:spPr bwMode="auto">
          <a:xfrm>
            <a:off x="1763302" y="5269398"/>
            <a:ext cx="8911686" cy="118056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099579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A1C0C4-FAF5-F759-6748-CBEE7FA263E0}"/>
              </a:ext>
            </a:extLst>
          </p:cNvPr>
          <p:cNvSpPr>
            <a:spLocks noGrp="1"/>
          </p:cNvSpPr>
          <p:nvPr>
            <p:ph idx="1"/>
          </p:nvPr>
        </p:nvSpPr>
        <p:spPr>
          <a:xfrm>
            <a:off x="1851793" y="521109"/>
            <a:ext cx="8915400" cy="1759975"/>
          </a:xfrm>
        </p:spPr>
        <p:txBody>
          <a:bodyPr/>
          <a:lstStyle/>
          <a:p>
            <a:pPr marL="342900" lvl="0" indent="-342900">
              <a:lnSpc>
                <a:spcPct val="107000"/>
              </a:lnSpc>
              <a:buFont typeface="Wingdings" panose="05000000000000000000" pitchFamily="2" charset="2"/>
              <a:buChar char=""/>
            </a:pPr>
            <a:r>
              <a:rPr lang="en-IN" sz="1800" dirty="0">
                <a:effectLst/>
                <a:latin typeface="CIDFont+F5"/>
                <a:ea typeface="Calibri" panose="020F0502020204030204" pitchFamily="34" charset="0"/>
                <a:cs typeface="CIDFont+F5"/>
              </a:rPr>
              <a:t>You can see that your Apache web server is working and that your security groups are configured correctly by visiting the public DNS of your EC2 instance in your browser.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IDFont+F5"/>
                <a:ea typeface="Calibri" panose="020F0502020204030204" pitchFamily="34" charset="0"/>
                <a:cs typeface="CIDFont+F5"/>
              </a:rPr>
              <a:t>Go to the </a:t>
            </a:r>
            <a:r>
              <a:rPr lang="en-IN" sz="1800" dirty="0">
                <a:solidFill>
                  <a:srgbClr val="007EBA"/>
                </a:solidFill>
                <a:effectLst/>
                <a:latin typeface="CIDFont+F5"/>
                <a:ea typeface="Calibri" panose="020F0502020204030204" pitchFamily="34" charset="0"/>
                <a:cs typeface="CIDFont+F5"/>
              </a:rPr>
              <a:t>EC2 Instances page </a:t>
            </a:r>
            <a:r>
              <a:rPr lang="en-IN" sz="1800" dirty="0">
                <a:solidFill>
                  <a:srgbClr val="000000"/>
                </a:solidFill>
                <a:effectLst/>
                <a:latin typeface="CIDFont+F5"/>
                <a:ea typeface="Calibri" panose="020F0502020204030204" pitchFamily="34" charset="0"/>
                <a:cs typeface="CIDFont+F5"/>
              </a:rPr>
              <a:t>and find your instance. In the Description below, find the Public DNS (IPv4) of your instance.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37A47960-A45B-A32B-B659-5B18F610654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718" t="20478" b="15943"/>
          <a:stretch/>
        </p:blipFill>
        <p:spPr bwMode="auto">
          <a:xfrm>
            <a:off x="1851793" y="2172928"/>
            <a:ext cx="7954732" cy="3352800"/>
          </a:xfrm>
          <a:prstGeom prst="rect">
            <a:avLst/>
          </a:prstGeom>
          <a:noFill/>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E1A17961-94B4-D10D-C12C-266E1A5CB37D}"/>
              </a:ext>
            </a:extLst>
          </p:cNvPr>
          <p:cNvSpPr txBox="1"/>
          <p:nvPr/>
        </p:nvSpPr>
        <p:spPr>
          <a:xfrm>
            <a:off x="1851793" y="6074675"/>
            <a:ext cx="8915400" cy="375552"/>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dirty="0">
                <a:effectLst/>
                <a:latin typeface="CIDFont+F5"/>
                <a:ea typeface="Calibri" panose="020F0502020204030204" pitchFamily="34" charset="0"/>
                <a:cs typeface="CIDFont+F5"/>
              </a:rPr>
              <a:t>Enter this value into your web browser, and you should see an Apache test page.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38929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F2CC3C-195C-0070-09DB-03672AFB85AA}"/>
              </a:ext>
            </a:extLst>
          </p:cNvPr>
          <p:cNvSpPr>
            <a:spLocks noGrp="1"/>
          </p:cNvSpPr>
          <p:nvPr>
            <p:ph idx="1"/>
          </p:nvPr>
        </p:nvSpPr>
        <p:spPr>
          <a:xfrm>
            <a:off x="1979610" y="5437363"/>
            <a:ext cx="9325767" cy="993058"/>
          </a:xfrm>
        </p:spPr>
        <p:txBody>
          <a:bodyPr/>
          <a:lstStyle/>
          <a:p>
            <a:r>
              <a:rPr lang="en-IN" sz="1800" dirty="0">
                <a:effectLst/>
                <a:latin typeface="CIDFont+F5"/>
                <a:ea typeface="Calibri" panose="020F0502020204030204" pitchFamily="34" charset="0"/>
                <a:cs typeface="CIDFont+F5"/>
              </a:rPr>
              <a:t>Now that your Apache web server is working, it’s time to download and configure WordPress.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7F392798-6D8E-3886-3E05-DA93BEB6073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1818" b="34528"/>
          <a:stretch/>
        </p:blipFill>
        <p:spPr bwMode="auto">
          <a:xfrm>
            <a:off x="1979611" y="427579"/>
            <a:ext cx="9325767" cy="451804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69694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FDFF8-3FD2-C2F2-90CC-DE436117276C}"/>
              </a:ext>
            </a:extLst>
          </p:cNvPr>
          <p:cNvSpPr>
            <a:spLocks noGrp="1"/>
          </p:cNvSpPr>
          <p:nvPr>
            <p:ph type="title"/>
          </p:nvPr>
        </p:nvSpPr>
        <p:spPr>
          <a:xfrm>
            <a:off x="1736558" y="398207"/>
            <a:ext cx="8911687" cy="427942"/>
          </a:xfrm>
        </p:spPr>
        <p:txBody>
          <a:bodyPr>
            <a:normAutofit/>
          </a:bodyPr>
          <a:lstStyle/>
          <a:p>
            <a:r>
              <a:rPr lang="en-IN" sz="2000" b="1"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Lab – 1: Creating a MySQL Database with RDS</a:t>
            </a:r>
          </a:p>
        </p:txBody>
      </p:sp>
      <p:sp>
        <p:nvSpPr>
          <p:cNvPr id="3" name="Content Placeholder 2">
            <a:extLst>
              <a:ext uri="{FF2B5EF4-FFF2-40B4-BE49-F238E27FC236}">
                <a16:creationId xmlns:a16="http://schemas.microsoft.com/office/drawing/2014/main" id="{507585E0-D740-32E7-172F-36FA6A61A9D2}"/>
              </a:ext>
            </a:extLst>
          </p:cNvPr>
          <p:cNvSpPr>
            <a:spLocks noGrp="1"/>
          </p:cNvSpPr>
          <p:nvPr>
            <p:ph idx="1"/>
          </p:nvPr>
        </p:nvSpPr>
        <p:spPr>
          <a:xfrm>
            <a:off x="1657901" y="1406012"/>
            <a:ext cx="5627804" cy="5053781"/>
          </a:xfrm>
        </p:spPr>
        <p:txBody>
          <a:bodyPr>
            <a:normAutofit/>
          </a:bodyPr>
          <a:lstStyle/>
          <a:p>
            <a:pPr marL="342900" lvl="0" indent="-342900">
              <a:lnSpc>
                <a:spcPct val="107000"/>
              </a:lnSpc>
              <a:buFont typeface="Wingdings" panose="05000000000000000000" pitchFamily="2" charset="2"/>
              <a:buChar char=""/>
            </a:pPr>
            <a:r>
              <a:rPr lang="en-IN" sz="1800" dirty="0">
                <a:effectLst/>
                <a:latin typeface="CIDFont+F5"/>
                <a:ea typeface="Calibri" panose="020F0502020204030204" pitchFamily="34" charset="0"/>
                <a:cs typeface="CIDFont+F5"/>
              </a:rPr>
              <a:t>To begin, go to Amazon RDS in the AWS console. Click the orange Create database button to get started.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CIDFont+F5"/>
                <a:ea typeface="Calibri" panose="020F0502020204030204" pitchFamily="34" charset="0"/>
                <a:cs typeface="CIDFont+F5"/>
              </a:rPr>
              <a:t>The first step is to choose the database engine you want to use.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CIDFont+F5"/>
                <a:ea typeface="Calibri" panose="020F0502020204030204" pitchFamily="34" charset="0"/>
                <a:cs typeface="CIDFont+F5"/>
              </a:rPr>
              <a:t>Amazon RDS supports six different engines, from popular open-source options like MySQL and PostgreSQL, to commercial options like Oracle and Microsoft SQL Server, to a cloud-native option called Amazon Aurora that was custom-built to take advantage of the cloud.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effectLst/>
                <a:latin typeface="CIDFont+F5"/>
                <a:ea typeface="Calibri" panose="020F0502020204030204" pitchFamily="34" charset="0"/>
                <a:cs typeface="CIDFont+F5"/>
              </a:rPr>
              <a:t>WordPress uses MySQL, so select that engine now.</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73896A31-80B9-D87D-0C53-CCD8C0E1279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0494" r="40485" b="5091"/>
          <a:stretch/>
        </p:blipFill>
        <p:spPr bwMode="auto">
          <a:xfrm>
            <a:off x="7629832" y="1592827"/>
            <a:ext cx="4247536" cy="3883742"/>
          </a:xfrm>
          <a:prstGeom prst="rect">
            <a:avLst/>
          </a:prstGeom>
          <a:noFill/>
          <a:ln>
            <a:noFill/>
          </a:ln>
        </p:spPr>
      </p:pic>
    </p:spTree>
    <p:extLst>
      <p:ext uri="{BB962C8B-B14F-4D97-AF65-F5344CB8AC3E}">
        <p14:creationId xmlns:p14="http://schemas.microsoft.com/office/powerpoint/2010/main" val="17569520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33563-5493-F15E-ED6C-F7D9C273A3A6}"/>
              </a:ext>
            </a:extLst>
          </p:cNvPr>
          <p:cNvSpPr>
            <a:spLocks noGrp="1"/>
          </p:cNvSpPr>
          <p:nvPr>
            <p:ph type="title"/>
          </p:nvPr>
        </p:nvSpPr>
        <p:spPr>
          <a:xfrm>
            <a:off x="1910786" y="230820"/>
            <a:ext cx="8911687" cy="486935"/>
          </a:xfrm>
        </p:spPr>
        <p:txBody>
          <a:bodyPr/>
          <a:lstStyle/>
          <a:p>
            <a:r>
              <a:rPr lang="en-IN" sz="1800" b="1" dirty="0">
                <a:effectLst/>
                <a:latin typeface="CIDFont+F4"/>
                <a:ea typeface="Calibri" panose="020F0502020204030204" pitchFamily="34" charset="0"/>
                <a:cs typeface="CIDFont+F4"/>
              </a:rPr>
              <a:t>Download and Configure WordPress</a:t>
            </a:r>
            <a:endParaRPr lang="en-IN" dirty="0"/>
          </a:p>
        </p:txBody>
      </p:sp>
      <p:sp>
        <p:nvSpPr>
          <p:cNvPr id="3" name="Content Placeholder 2">
            <a:extLst>
              <a:ext uri="{FF2B5EF4-FFF2-40B4-BE49-F238E27FC236}">
                <a16:creationId xmlns:a16="http://schemas.microsoft.com/office/drawing/2014/main" id="{BA80B8D7-8A7D-9E56-42A6-246E6F2AB57F}"/>
              </a:ext>
            </a:extLst>
          </p:cNvPr>
          <p:cNvSpPr>
            <a:spLocks noGrp="1"/>
          </p:cNvSpPr>
          <p:nvPr>
            <p:ph idx="1"/>
          </p:nvPr>
        </p:nvSpPr>
        <p:spPr>
          <a:xfrm>
            <a:off x="1910786" y="835741"/>
            <a:ext cx="9809266" cy="5791439"/>
          </a:xfrm>
        </p:spPr>
        <p:txBody>
          <a:bodyPr>
            <a:normAutofit lnSpcReduction="10000"/>
          </a:bodyPr>
          <a:lstStyle/>
          <a:p>
            <a:pPr marL="342900" lvl="0" indent="-342900">
              <a:lnSpc>
                <a:spcPct val="107000"/>
              </a:lnSpc>
              <a:buFont typeface="Wingdings" panose="05000000000000000000" pitchFamily="2" charset="2"/>
              <a:buChar char=""/>
            </a:pPr>
            <a:r>
              <a:rPr lang="en-IN" sz="1800" dirty="0">
                <a:effectLst/>
                <a:latin typeface="CIDFont+F5"/>
                <a:ea typeface="Calibri" panose="020F0502020204030204" pitchFamily="34" charset="0"/>
                <a:cs typeface="CIDFont+F5"/>
              </a:rPr>
              <a:t>In this step, you will download the WordPress software and set up the configuration.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CIDFont+F5"/>
                <a:ea typeface="Calibri" panose="020F0502020204030204" pitchFamily="34" charset="0"/>
                <a:cs typeface="CIDFont+F5"/>
              </a:rPr>
              <a:t>First, download and uncompressing the software by running the following commands in your terminal:</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lvl="2" indent="-342900">
              <a:lnSpc>
                <a:spcPct val="107000"/>
              </a:lnSpc>
              <a:spcAft>
                <a:spcPts val="800"/>
              </a:spcAft>
              <a:buFont typeface="Courier New" panose="02070309020205020404" pitchFamily="49" charset="0"/>
              <a:buChar char="o"/>
            </a:pPr>
            <a:r>
              <a:rPr lang="en-IN" dirty="0" err="1">
                <a:solidFill>
                  <a:srgbClr val="333333"/>
                </a:solidFill>
                <a:effectLst/>
                <a:latin typeface="CIDFont+F7"/>
                <a:ea typeface="Calibri" panose="020F0502020204030204" pitchFamily="34" charset="0"/>
                <a:cs typeface="CIDFont+F7"/>
              </a:rPr>
              <a:t>wget</a:t>
            </a:r>
            <a:r>
              <a:rPr lang="en-IN" dirty="0">
                <a:solidFill>
                  <a:srgbClr val="333333"/>
                </a:solidFill>
                <a:effectLst/>
                <a:latin typeface="CIDFont+F7"/>
                <a:ea typeface="Calibri" panose="020F0502020204030204" pitchFamily="34" charset="0"/>
                <a:cs typeface="CIDFont+F7"/>
              </a:rPr>
              <a:t> </a:t>
            </a:r>
            <a:r>
              <a:rPr lang="en-IN" u="sng" dirty="0">
                <a:solidFill>
                  <a:srgbClr val="0563C1"/>
                </a:solidFill>
                <a:effectLst/>
                <a:latin typeface="CIDFont+F7"/>
                <a:ea typeface="Calibri" panose="020F0502020204030204" pitchFamily="34" charset="0"/>
                <a:cs typeface="CIDFont+F7"/>
                <a:hlinkClick r:id="rId2"/>
              </a:rPr>
              <a:t>https://wordpress.org/latest.tar.gz</a:t>
            </a:r>
            <a:endParaRPr lang="en-IN" u="sng" dirty="0">
              <a:solidFill>
                <a:srgbClr val="0563C1"/>
              </a:solidFill>
              <a:effectLst/>
              <a:latin typeface="CIDFont+F7"/>
              <a:ea typeface="Calibri" panose="020F0502020204030204" pitchFamily="34" charset="0"/>
              <a:cs typeface="CIDFont+F7"/>
            </a:endParaRPr>
          </a:p>
          <a:p>
            <a:pPr lvl="2">
              <a:lnSpc>
                <a:spcPct val="107000"/>
              </a:lnSpc>
              <a:spcAft>
                <a:spcPts val="800"/>
              </a:spcAft>
              <a:buFont typeface="Courier New" panose="02070309020205020404" pitchFamily="49" charset="0"/>
              <a:buChar char="o"/>
            </a:pPr>
            <a:r>
              <a:rPr lang="en-IN" dirty="0">
                <a:solidFill>
                  <a:srgbClr val="333333"/>
                </a:solidFill>
                <a:effectLst/>
                <a:latin typeface="CIDFont+F7"/>
                <a:ea typeface="Calibri" panose="020F0502020204030204" pitchFamily="34" charset="0"/>
                <a:cs typeface="CIDFont+F7"/>
              </a:rPr>
              <a:t>tar -</a:t>
            </a:r>
            <a:r>
              <a:rPr lang="en-IN" dirty="0" err="1">
                <a:solidFill>
                  <a:srgbClr val="333333"/>
                </a:solidFill>
                <a:effectLst/>
                <a:latin typeface="CIDFont+F7"/>
                <a:ea typeface="Calibri" panose="020F0502020204030204" pitchFamily="34" charset="0"/>
                <a:cs typeface="CIDFont+F7"/>
              </a:rPr>
              <a:t>xzf</a:t>
            </a:r>
            <a:r>
              <a:rPr lang="en-IN" dirty="0">
                <a:solidFill>
                  <a:srgbClr val="333333"/>
                </a:solidFill>
                <a:effectLst/>
                <a:latin typeface="CIDFont+F7"/>
                <a:ea typeface="Calibri" panose="020F0502020204030204" pitchFamily="34" charset="0"/>
                <a:cs typeface="CIDFont+F7"/>
              </a:rPr>
              <a:t> latest.tar.gz</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CIDFont+F5"/>
                <a:ea typeface="Calibri" panose="020F0502020204030204" pitchFamily="34" charset="0"/>
                <a:cs typeface="CIDFont+F5"/>
              </a:rPr>
              <a:t>If you run “ls” to view the contents of your directory, you will see a tar file and a directory called </a:t>
            </a:r>
            <a:r>
              <a:rPr lang="en-IN" sz="1800" dirty="0" err="1">
                <a:effectLst/>
                <a:latin typeface="CIDFont+F5"/>
                <a:ea typeface="Calibri" panose="020F0502020204030204" pitchFamily="34" charset="0"/>
                <a:cs typeface="CIDFont+F5"/>
              </a:rPr>
              <a:t>wordpress</a:t>
            </a:r>
            <a:r>
              <a:rPr lang="en-IN" sz="1800" dirty="0">
                <a:effectLst/>
                <a:latin typeface="CIDFont+F5"/>
                <a:ea typeface="Calibri" panose="020F0502020204030204" pitchFamily="34" charset="0"/>
                <a:cs typeface="CIDFont+F5"/>
              </a:rPr>
              <a:t> with the uncompressed contents.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lvl="2" indent="-342900">
              <a:lnSpc>
                <a:spcPct val="107000"/>
              </a:lnSpc>
              <a:buFont typeface="Courier New" panose="02070309020205020404" pitchFamily="49" charset="0"/>
              <a:buChar char="o"/>
            </a:pPr>
            <a:r>
              <a:rPr lang="en-IN" dirty="0">
                <a:solidFill>
                  <a:srgbClr val="333333"/>
                </a:solidFill>
                <a:effectLst/>
                <a:latin typeface="CIDFont+F7"/>
                <a:ea typeface="Calibri" panose="020F0502020204030204" pitchFamily="34" charset="0"/>
                <a:cs typeface="CIDFont+F7"/>
              </a:rPr>
              <a:t>ls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lvl="2" indent="-342900">
              <a:lnSpc>
                <a:spcPct val="107000"/>
              </a:lnSpc>
              <a:spcAft>
                <a:spcPts val="800"/>
              </a:spcAft>
              <a:buFont typeface="Courier New" panose="02070309020205020404" pitchFamily="49" charset="0"/>
              <a:buChar char="o"/>
            </a:pPr>
            <a:r>
              <a:rPr lang="en-IN" dirty="0">
                <a:solidFill>
                  <a:srgbClr val="333333"/>
                </a:solidFill>
                <a:effectLst/>
                <a:latin typeface="CIDFont+F7"/>
                <a:ea typeface="Calibri" panose="020F0502020204030204" pitchFamily="34" charset="0"/>
                <a:cs typeface="CIDFont+F7"/>
              </a:rPr>
              <a:t>latest.tar.gz </a:t>
            </a:r>
            <a:r>
              <a:rPr lang="en-IN" dirty="0" err="1">
                <a:solidFill>
                  <a:srgbClr val="333333"/>
                </a:solidFill>
                <a:effectLst/>
                <a:latin typeface="CIDFont+F7"/>
                <a:ea typeface="Calibri" panose="020F0502020204030204" pitchFamily="34" charset="0"/>
                <a:cs typeface="CIDFont+F7"/>
              </a:rPr>
              <a:t>wordpress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CIDFont+F5"/>
                <a:ea typeface="Calibri" panose="020F0502020204030204" pitchFamily="34" charset="0"/>
                <a:cs typeface="CIDFont+F5"/>
              </a:rPr>
              <a:t>Change into the </a:t>
            </a:r>
            <a:r>
              <a:rPr lang="en-IN" sz="1800" dirty="0" err="1">
                <a:effectLst/>
                <a:latin typeface="CIDFont+F5"/>
                <a:ea typeface="Calibri" panose="020F0502020204030204" pitchFamily="34" charset="0"/>
                <a:cs typeface="CIDFont+F5"/>
              </a:rPr>
              <a:t>wordpress</a:t>
            </a:r>
            <a:r>
              <a:rPr lang="en-IN" sz="1800" dirty="0">
                <a:effectLst/>
                <a:latin typeface="CIDFont+F5"/>
                <a:ea typeface="Calibri" panose="020F0502020204030204" pitchFamily="34" charset="0"/>
                <a:cs typeface="CIDFont+F5"/>
              </a:rPr>
              <a:t> directory and create a copy of the default config file using the following commands: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lvl="2" indent="-342900">
              <a:lnSpc>
                <a:spcPct val="107000"/>
              </a:lnSpc>
              <a:buFont typeface="Courier New" panose="02070309020205020404" pitchFamily="49" charset="0"/>
              <a:buChar char="o"/>
            </a:pPr>
            <a:r>
              <a:rPr lang="en-IN" dirty="0">
                <a:solidFill>
                  <a:srgbClr val="333333"/>
                </a:solidFill>
                <a:effectLst/>
                <a:latin typeface="CIDFont+F7"/>
                <a:ea typeface="Calibri" panose="020F0502020204030204" pitchFamily="34" charset="0"/>
                <a:cs typeface="CIDFont+F7"/>
              </a:rPr>
              <a:t>cd </a:t>
            </a:r>
            <a:r>
              <a:rPr lang="en-IN" dirty="0" err="1">
                <a:solidFill>
                  <a:srgbClr val="333333"/>
                </a:solidFill>
                <a:effectLst/>
                <a:latin typeface="CIDFont+F7"/>
                <a:ea typeface="Calibri" panose="020F0502020204030204" pitchFamily="34" charset="0"/>
                <a:cs typeface="CIDFont+F7"/>
              </a:rPr>
              <a:t>wordpress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lvl="2" indent="-342900">
              <a:lnSpc>
                <a:spcPct val="107000"/>
              </a:lnSpc>
              <a:spcAft>
                <a:spcPts val="800"/>
              </a:spcAft>
              <a:buFont typeface="Courier New" panose="02070309020205020404" pitchFamily="49" charset="0"/>
              <a:buChar char="o"/>
            </a:pPr>
            <a:r>
              <a:rPr lang="en-IN" dirty="0">
                <a:solidFill>
                  <a:srgbClr val="333333"/>
                </a:solidFill>
                <a:effectLst/>
                <a:latin typeface="CIDFont+F7"/>
                <a:ea typeface="Calibri" panose="020F0502020204030204" pitchFamily="34" charset="0"/>
                <a:cs typeface="CIDFont+F7"/>
              </a:rPr>
              <a:t>cp </a:t>
            </a:r>
            <a:r>
              <a:rPr lang="en-IN" dirty="0" err="1">
                <a:solidFill>
                  <a:srgbClr val="333333"/>
                </a:solidFill>
                <a:effectLst/>
                <a:latin typeface="CIDFont+F7"/>
                <a:ea typeface="Calibri" panose="020F0502020204030204" pitchFamily="34" charset="0"/>
                <a:cs typeface="CIDFont+F7"/>
              </a:rPr>
              <a:t>wp</a:t>
            </a:r>
            <a:r>
              <a:rPr lang="en-IN" dirty="0">
                <a:solidFill>
                  <a:srgbClr val="333333"/>
                </a:solidFill>
                <a:effectLst/>
                <a:latin typeface="CIDFont+F7"/>
                <a:ea typeface="Calibri" panose="020F0502020204030204" pitchFamily="34" charset="0"/>
                <a:cs typeface="CIDFont+F7"/>
              </a:rPr>
              <a:t>-config-</a:t>
            </a:r>
            <a:r>
              <a:rPr lang="en-IN" dirty="0" err="1">
                <a:solidFill>
                  <a:srgbClr val="333333"/>
                </a:solidFill>
                <a:effectLst/>
                <a:latin typeface="CIDFont+F7"/>
                <a:ea typeface="Calibri" panose="020F0502020204030204" pitchFamily="34" charset="0"/>
                <a:cs typeface="CIDFont+F7"/>
              </a:rPr>
              <a:t>sample.php</a:t>
            </a:r>
            <a:r>
              <a:rPr lang="en-IN" dirty="0">
                <a:solidFill>
                  <a:srgbClr val="333333"/>
                </a:solidFill>
                <a:effectLst/>
                <a:latin typeface="CIDFont+F7"/>
                <a:ea typeface="Calibri" panose="020F0502020204030204" pitchFamily="34" charset="0"/>
                <a:cs typeface="CIDFont+F7"/>
              </a:rPr>
              <a:t> </a:t>
            </a:r>
            <a:r>
              <a:rPr lang="en-IN" dirty="0" err="1">
                <a:solidFill>
                  <a:srgbClr val="333333"/>
                </a:solidFill>
                <a:effectLst/>
                <a:latin typeface="CIDFont+F7"/>
                <a:ea typeface="Calibri" panose="020F0502020204030204" pitchFamily="34" charset="0"/>
                <a:cs typeface="CIDFont+F7"/>
              </a:rPr>
              <a:t>wp-config.php</a:t>
            </a:r>
            <a:endParaRPr lang="en-IN" dirty="0">
              <a:solidFill>
                <a:srgbClr val="333333"/>
              </a:solidFill>
              <a:effectLst/>
              <a:latin typeface="CIDFont+F7"/>
              <a:ea typeface="Calibri" panose="020F0502020204030204" pitchFamily="34" charset="0"/>
              <a:cs typeface="CIDFont+F7"/>
            </a:endParaRPr>
          </a:p>
          <a:p>
            <a:pPr marL="342900" lvl="0" indent="-342900">
              <a:lnSpc>
                <a:spcPct val="107000"/>
              </a:lnSpc>
              <a:buFont typeface="Wingdings" panose="05000000000000000000" pitchFamily="2" charset="2"/>
              <a:buChar char=""/>
            </a:pPr>
            <a:r>
              <a:rPr lang="en-IN" sz="1800" dirty="0">
                <a:effectLst/>
                <a:latin typeface="CIDFont+F5"/>
                <a:ea typeface="Calibri" panose="020F0502020204030204" pitchFamily="34" charset="0"/>
                <a:cs typeface="CIDFont+F5"/>
              </a:rPr>
              <a:t>Then, open the </a:t>
            </a:r>
            <a:r>
              <a:rPr lang="en-IN" sz="1800" dirty="0" err="1">
                <a:effectLst/>
                <a:latin typeface="CIDFont+F5"/>
                <a:ea typeface="Calibri" panose="020F0502020204030204" pitchFamily="34" charset="0"/>
                <a:cs typeface="CIDFont+F5"/>
              </a:rPr>
              <a:t>wp-config.php</a:t>
            </a:r>
            <a:r>
              <a:rPr lang="en-IN" sz="1800" dirty="0">
                <a:effectLst/>
                <a:latin typeface="CIDFont+F5"/>
                <a:ea typeface="Calibri" panose="020F0502020204030204" pitchFamily="34" charset="0"/>
                <a:cs typeface="CIDFont+F5"/>
              </a:rPr>
              <a:t> file using the vi editor by running the following command.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lvl="2" indent="-342900">
              <a:lnSpc>
                <a:spcPct val="107000"/>
              </a:lnSpc>
              <a:spcAft>
                <a:spcPts val="800"/>
              </a:spcAft>
              <a:buFont typeface="Courier New" panose="02070309020205020404" pitchFamily="49" charset="0"/>
              <a:buChar char="o"/>
            </a:pPr>
            <a:r>
              <a:rPr lang="en-IN" dirty="0">
                <a:solidFill>
                  <a:srgbClr val="333333"/>
                </a:solidFill>
                <a:effectLst/>
                <a:latin typeface="CIDFont+F7"/>
                <a:ea typeface="Calibri" panose="020F0502020204030204" pitchFamily="34" charset="0"/>
                <a:cs typeface="CIDFont+F7"/>
              </a:rPr>
              <a:t>vi </a:t>
            </a:r>
            <a:r>
              <a:rPr lang="en-IN" dirty="0" err="1">
                <a:solidFill>
                  <a:srgbClr val="333333"/>
                </a:solidFill>
                <a:effectLst/>
                <a:latin typeface="CIDFont+F7"/>
                <a:ea typeface="Calibri" panose="020F0502020204030204" pitchFamily="34" charset="0"/>
                <a:cs typeface="CIDFont+F7"/>
              </a:rPr>
              <a:t>wp-config.php</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821264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16A67B-8423-101A-79C4-57ABE8C02161}"/>
              </a:ext>
            </a:extLst>
          </p:cNvPr>
          <p:cNvSpPr>
            <a:spLocks noGrp="1"/>
          </p:cNvSpPr>
          <p:nvPr>
            <p:ph idx="1"/>
          </p:nvPr>
        </p:nvSpPr>
        <p:spPr>
          <a:xfrm>
            <a:off x="1725849" y="197796"/>
            <a:ext cx="8915400" cy="6436468"/>
          </a:xfrm>
        </p:spPr>
        <p:txBody>
          <a:bodyPr>
            <a:normAutofit fontScale="92500" lnSpcReduction="20000"/>
          </a:bodyPr>
          <a:lstStyle/>
          <a:p>
            <a:r>
              <a:rPr lang="en-IN" sz="1800" dirty="0">
                <a:effectLst/>
                <a:latin typeface="CIDFont+F5"/>
                <a:ea typeface="Calibri" panose="020F0502020204030204" pitchFamily="34" charset="0"/>
                <a:cs typeface="CIDFont+F5"/>
              </a:rPr>
              <a:t>You need to edit two areas of configuration.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CIDFont+F5"/>
                <a:ea typeface="Calibri" panose="020F0502020204030204" pitchFamily="34" charset="0"/>
                <a:cs typeface="CIDFont+F5"/>
              </a:rPr>
              <a:t>First, edit the database configuration by changing the following lines:</a:t>
            </a:r>
          </a:p>
          <a:p>
            <a:pPr marL="1257300" lvl="2" indent="0">
              <a:lnSpc>
                <a:spcPct val="107000"/>
              </a:lnSpc>
              <a:spcAft>
                <a:spcPts val="800"/>
              </a:spcAft>
              <a:buNone/>
            </a:pPr>
            <a:r>
              <a:rPr lang="en-IN" dirty="0">
                <a:solidFill>
                  <a:srgbClr val="333333"/>
                </a:solidFill>
                <a:effectLst/>
                <a:latin typeface="CIDFont+F5"/>
                <a:ea typeface="Calibri" panose="020F0502020204030204" pitchFamily="34" charset="0"/>
                <a:cs typeface="CIDFont+F5"/>
              </a:rPr>
              <a:t>// ** MySQL settings - You can get this info from your web host **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1371600" lvl="2" indent="0">
              <a:lnSpc>
                <a:spcPct val="107000"/>
              </a:lnSpc>
              <a:spcAft>
                <a:spcPts val="800"/>
              </a:spcAft>
              <a:buNone/>
            </a:pPr>
            <a:r>
              <a:rPr lang="en-IN" dirty="0">
                <a:solidFill>
                  <a:srgbClr val="333333"/>
                </a:solidFill>
                <a:effectLst/>
                <a:latin typeface="CIDFont+F5"/>
                <a:ea typeface="Calibri" panose="020F0502020204030204" pitchFamily="34" charset="0"/>
                <a:cs typeface="CIDFont+F5"/>
              </a:rPr>
              <a:t>/** The name of the database for WordPress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1257300" lvl="2" indent="0">
              <a:lnSpc>
                <a:spcPct val="107000"/>
              </a:lnSpc>
              <a:spcAft>
                <a:spcPts val="800"/>
              </a:spcAft>
              <a:buNone/>
            </a:pPr>
            <a:r>
              <a:rPr lang="en-IN" dirty="0">
                <a:solidFill>
                  <a:srgbClr val="333333"/>
                </a:solidFill>
                <a:effectLst/>
                <a:latin typeface="CIDFont+F5"/>
                <a:ea typeface="Calibri" panose="020F0502020204030204" pitchFamily="34" charset="0"/>
                <a:cs typeface="CIDFont+F5"/>
              </a:rPr>
              <a:t>define( 'DB_NAME', '</a:t>
            </a:r>
            <a:r>
              <a:rPr lang="en-IN" dirty="0" err="1">
                <a:solidFill>
                  <a:srgbClr val="333333"/>
                </a:solidFill>
                <a:effectLst/>
                <a:latin typeface="CIDFont+F5"/>
                <a:ea typeface="Calibri" panose="020F0502020204030204" pitchFamily="34" charset="0"/>
                <a:cs typeface="CIDFont+F5"/>
              </a:rPr>
              <a:t>database_name_here</a:t>
            </a:r>
            <a:r>
              <a:rPr lang="en-IN" dirty="0">
                <a:solidFill>
                  <a:srgbClr val="333333"/>
                </a:solidFill>
                <a:effectLst/>
                <a:latin typeface="CIDFont+F5"/>
                <a:ea typeface="Calibri" panose="020F0502020204030204" pitchFamily="34" charset="0"/>
                <a:cs typeface="CIDFont+F5"/>
              </a:rPr>
              <a:t>'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1257300" lvl="2" indent="0">
              <a:lnSpc>
                <a:spcPct val="107000"/>
              </a:lnSpc>
              <a:spcAft>
                <a:spcPts val="800"/>
              </a:spcAft>
              <a:buNone/>
            </a:pPr>
            <a:r>
              <a:rPr lang="en-IN" dirty="0">
                <a:solidFill>
                  <a:srgbClr val="333333"/>
                </a:solidFill>
                <a:effectLst/>
                <a:latin typeface="CIDFont+F5"/>
                <a:ea typeface="Calibri" panose="020F0502020204030204" pitchFamily="34" charset="0"/>
                <a:cs typeface="CIDFont+F5"/>
              </a:rPr>
              <a:t>/** MySQL database username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1257300" lvl="2" indent="0">
              <a:lnSpc>
                <a:spcPct val="107000"/>
              </a:lnSpc>
              <a:spcAft>
                <a:spcPts val="800"/>
              </a:spcAft>
              <a:buNone/>
            </a:pPr>
            <a:r>
              <a:rPr lang="en-IN" dirty="0">
                <a:solidFill>
                  <a:srgbClr val="333333"/>
                </a:solidFill>
                <a:effectLst/>
                <a:latin typeface="CIDFont+F5"/>
                <a:ea typeface="Calibri" panose="020F0502020204030204" pitchFamily="34" charset="0"/>
                <a:cs typeface="CIDFont+F5"/>
              </a:rPr>
              <a:t>define( 'DB_USER', '</a:t>
            </a:r>
            <a:r>
              <a:rPr lang="en-IN" dirty="0" err="1">
                <a:solidFill>
                  <a:srgbClr val="333333"/>
                </a:solidFill>
                <a:effectLst/>
                <a:latin typeface="CIDFont+F5"/>
                <a:ea typeface="Calibri" panose="020F0502020204030204" pitchFamily="34" charset="0"/>
                <a:cs typeface="CIDFont+F5"/>
              </a:rPr>
              <a:t>username_here</a:t>
            </a:r>
            <a:r>
              <a:rPr lang="en-IN" dirty="0">
                <a:solidFill>
                  <a:srgbClr val="333333"/>
                </a:solidFill>
                <a:effectLst/>
                <a:latin typeface="CIDFont+F5"/>
                <a:ea typeface="Calibri" panose="020F0502020204030204" pitchFamily="34" charset="0"/>
                <a:cs typeface="CIDFont+F5"/>
              </a:rPr>
              <a:t>'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1257300" lvl="2" indent="0">
              <a:lnSpc>
                <a:spcPct val="107000"/>
              </a:lnSpc>
              <a:spcAft>
                <a:spcPts val="800"/>
              </a:spcAft>
              <a:buNone/>
            </a:pPr>
            <a:r>
              <a:rPr lang="en-IN" dirty="0">
                <a:solidFill>
                  <a:srgbClr val="333333"/>
                </a:solidFill>
                <a:effectLst/>
                <a:latin typeface="CIDFont+F5"/>
                <a:ea typeface="Calibri" panose="020F0502020204030204" pitchFamily="34" charset="0"/>
                <a:cs typeface="CIDFont+F5"/>
              </a:rPr>
              <a:t>/** MySQL database password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1257300" lvl="2" indent="0">
              <a:lnSpc>
                <a:spcPct val="107000"/>
              </a:lnSpc>
              <a:spcAft>
                <a:spcPts val="800"/>
              </a:spcAft>
              <a:buNone/>
            </a:pPr>
            <a:r>
              <a:rPr lang="en-IN" dirty="0">
                <a:solidFill>
                  <a:srgbClr val="333333"/>
                </a:solidFill>
                <a:effectLst/>
                <a:latin typeface="CIDFont+F5"/>
                <a:ea typeface="Calibri" panose="020F0502020204030204" pitchFamily="34" charset="0"/>
                <a:cs typeface="CIDFont+F5"/>
              </a:rPr>
              <a:t>define( 'DB_PASSWORD', '</a:t>
            </a:r>
            <a:r>
              <a:rPr lang="en-IN" dirty="0" err="1">
                <a:solidFill>
                  <a:srgbClr val="333333"/>
                </a:solidFill>
                <a:effectLst/>
                <a:latin typeface="CIDFont+F5"/>
                <a:ea typeface="Calibri" panose="020F0502020204030204" pitchFamily="34" charset="0"/>
                <a:cs typeface="CIDFont+F5"/>
              </a:rPr>
              <a:t>password_here</a:t>
            </a:r>
            <a:r>
              <a:rPr lang="en-IN" dirty="0">
                <a:solidFill>
                  <a:srgbClr val="333333"/>
                </a:solidFill>
                <a:effectLst/>
                <a:latin typeface="CIDFont+F5"/>
                <a:ea typeface="Calibri" panose="020F0502020204030204" pitchFamily="34" charset="0"/>
                <a:cs typeface="CIDFont+F5"/>
              </a:rPr>
              <a:t>'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1257300" lvl="2" indent="0">
              <a:lnSpc>
                <a:spcPct val="107000"/>
              </a:lnSpc>
              <a:spcAft>
                <a:spcPts val="800"/>
              </a:spcAft>
              <a:buNone/>
            </a:pPr>
            <a:r>
              <a:rPr lang="en-IN" dirty="0">
                <a:solidFill>
                  <a:srgbClr val="333333"/>
                </a:solidFill>
                <a:effectLst/>
                <a:latin typeface="CIDFont+F5"/>
                <a:ea typeface="Calibri" panose="020F0502020204030204" pitchFamily="34" charset="0"/>
                <a:cs typeface="CIDFont+F5"/>
              </a:rPr>
              <a:t>/** MySQL hostname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1371600" lvl="2" indent="0">
              <a:lnSpc>
                <a:spcPct val="107000"/>
              </a:lnSpc>
              <a:spcAft>
                <a:spcPts val="800"/>
              </a:spcAft>
              <a:buNone/>
            </a:pPr>
            <a:r>
              <a:rPr lang="en-IN" dirty="0">
                <a:solidFill>
                  <a:srgbClr val="333333"/>
                </a:solidFill>
                <a:effectLst/>
                <a:latin typeface="CIDFont+F5"/>
                <a:ea typeface="Calibri" panose="020F0502020204030204" pitchFamily="34" charset="0"/>
                <a:cs typeface="CIDFont+F5"/>
              </a:rPr>
              <a:t>define(‘DB_HOST', 'localhost'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dirty="0">
                <a:latin typeface="CIDFont+F5"/>
                <a:ea typeface="Calibri" panose="020F0502020204030204" pitchFamily="34" charset="0"/>
              </a:rPr>
              <a:t>The values should be:</a:t>
            </a:r>
          </a:p>
          <a:p>
            <a:pPr lvl="2" indent="0">
              <a:lnSpc>
                <a:spcPct val="107000"/>
              </a:lnSpc>
              <a:spcAft>
                <a:spcPts val="800"/>
              </a:spcAft>
              <a:buNone/>
            </a:pPr>
            <a:r>
              <a:rPr lang="en-IN" dirty="0">
                <a:effectLst/>
                <a:latin typeface="CIDFont+F5"/>
                <a:ea typeface="Calibri" panose="020F0502020204030204" pitchFamily="34" charset="0"/>
                <a:cs typeface="CIDFont+F5"/>
              </a:rPr>
              <a:t>DB_NAME: “WordPress”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lvl="2" indent="0">
              <a:lnSpc>
                <a:spcPct val="107000"/>
              </a:lnSpc>
              <a:spcAft>
                <a:spcPts val="800"/>
              </a:spcAft>
              <a:buNone/>
            </a:pPr>
            <a:r>
              <a:rPr lang="en-IN" dirty="0">
                <a:effectLst/>
                <a:latin typeface="CIDFont+F5"/>
                <a:ea typeface="Calibri" panose="020F0502020204030204" pitchFamily="34" charset="0"/>
                <a:cs typeface="CIDFont+F5"/>
              </a:rPr>
              <a:t>DB_USER: The name of the user you created in the database in the previous module</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lvl="2" indent="0">
              <a:lnSpc>
                <a:spcPct val="107000"/>
              </a:lnSpc>
              <a:spcAft>
                <a:spcPts val="800"/>
              </a:spcAft>
              <a:buNone/>
            </a:pPr>
            <a:r>
              <a:rPr lang="en-IN" dirty="0">
                <a:effectLst/>
                <a:latin typeface="CIDFont+F5"/>
                <a:ea typeface="Calibri" panose="020F0502020204030204" pitchFamily="34" charset="0"/>
                <a:cs typeface="CIDFont+F5"/>
              </a:rPr>
              <a:t>DB_PASSWORD: The password for the user you created in the previous module.</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914400" lvl="2" indent="0">
              <a:lnSpc>
                <a:spcPct val="107000"/>
              </a:lnSpc>
              <a:spcAft>
                <a:spcPts val="800"/>
              </a:spcAft>
              <a:buNone/>
            </a:pPr>
            <a:r>
              <a:rPr lang="en-IN" dirty="0">
                <a:effectLst/>
                <a:latin typeface="CIDFont+F5"/>
                <a:ea typeface="Calibri" panose="020F0502020204030204" pitchFamily="34" charset="0"/>
                <a:cs typeface="CIDFont+F5"/>
              </a:rPr>
              <a:t> 	DB_HOST: The hostname of the database that you found in the previous module</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457200" lvl="1" indent="0">
              <a:buNone/>
            </a:pP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802220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AC7363-9711-59CF-4203-D2ED201FE5F6}"/>
              </a:ext>
            </a:extLst>
          </p:cNvPr>
          <p:cNvSpPr>
            <a:spLocks noGrp="1"/>
          </p:cNvSpPr>
          <p:nvPr>
            <p:ph idx="1"/>
          </p:nvPr>
        </p:nvSpPr>
        <p:spPr>
          <a:xfrm>
            <a:off x="1723972" y="265470"/>
            <a:ext cx="10094401" cy="6499124"/>
          </a:xfrm>
        </p:spPr>
        <p:txBody>
          <a:bodyPr>
            <a:normAutofit fontScale="92500" lnSpcReduction="20000"/>
          </a:bodyPr>
          <a:lstStyle/>
          <a:p>
            <a:r>
              <a:rPr lang="en-IN" sz="1800" dirty="0">
                <a:effectLst/>
                <a:latin typeface="CIDFont+F5"/>
                <a:ea typeface="Calibri" panose="020F0502020204030204" pitchFamily="34" charset="0"/>
                <a:cs typeface="CIDFont+F5"/>
              </a:rPr>
              <a:t>The second configuration section you need to configure is the Authentication Unique Keys and Salts. It looks as follows in the configuration file: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IN" sz="1200" dirty="0">
                <a:solidFill>
                  <a:srgbClr val="333333"/>
                </a:solidFill>
                <a:effectLst/>
                <a:latin typeface="CIDFont+F5"/>
                <a:ea typeface="Calibri" panose="020F0502020204030204" pitchFamily="34" charset="0"/>
                <a:cs typeface="CIDFont+F5"/>
              </a:rPr>
              <a: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IN" sz="1200" dirty="0">
                <a:solidFill>
                  <a:srgbClr val="333333"/>
                </a:solidFill>
                <a:effectLst/>
                <a:latin typeface="CIDFont+F5"/>
                <a:ea typeface="Calibri" panose="020F0502020204030204" pitchFamily="34" charset="0"/>
                <a:cs typeface="CIDFont+F5"/>
              </a:rPr>
              <a:t>* Authentication Unique Keys and Salts.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IN" sz="1200" dirty="0">
                <a:solidFill>
                  <a:srgbClr val="333333"/>
                </a:solidFill>
                <a:effectLst/>
                <a:latin typeface="CIDFont+F5"/>
                <a:ea typeface="Calibri" panose="020F0502020204030204" pitchFamily="34" charset="0"/>
                <a:cs typeface="CIDFont+F5"/>
              </a:rPr>
              <a: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IN" sz="1200" dirty="0">
                <a:solidFill>
                  <a:srgbClr val="333333"/>
                </a:solidFill>
                <a:effectLst/>
                <a:latin typeface="CIDFont+F5"/>
                <a:ea typeface="Calibri" panose="020F0502020204030204" pitchFamily="34" charset="0"/>
                <a:cs typeface="CIDFont+F5"/>
              </a:rPr>
              <a:t>* Change these to different unique phrases!</a:t>
            </a:r>
          </a:p>
          <a:p>
            <a:pPr marL="0" indent="0">
              <a:spcAft>
                <a:spcPts val="800"/>
              </a:spcAft>
              <a:buNone/>
            </a:pPr>
            <a:r>
              <a:rPr lang="en-IN" sz="1200" dirty="0">
                <a:solidFill>
                  <a:srgbClr val="333333"/>
                </a:solidFill>
                <a:effectLst/>
                <a:latin typeface="CIDFont+F5"/>
                <a:ea typeface="Calibri" panose="020F0502020204030204" pitchFamily="34" charset="0"/>
                <a:cs typeface="CIDFont+F5"/>
              </a:rPr>
              <a:t>*You can generate these using the {@link https://api.wordpress.org/secret-key/1.1/salt/</a:t>
            </a:r>
            <a:r>
              <a:rPr lang="en-IN" sz="1200" dirty="0">
                <a:latin typeface="Calibri" panose="020F0502020204030204" pitchFamily="34" charset="0"/>
                <a:ea typeface="Calibri" panose="020F0502020204030204" pitchFamily="34" charset="0"/>
                <a:cs typeface="Times New Roman" panose="02020603050405020304" pitchFamily="18" charset="0"/>
              </a:rPr>
              <a:t> </a:t>
            </a:r>
            <a:r>
              <a:rPr lang="en-IN" sz="1200" dirty="0">
                <a:solidFill>
                  <a:srgbClr val="333333"/>
                </a:solidFill>
                <a:effectLst/>
                <a:latin typeface="CIDFont+F5"/>
                <a:ea typeface="Calibri" panose="020F0502020204030204" pitchFamily="34" charset="0"/>
                <a:cs typeface="CIDFont+F5"/>
              </a:rPr>
              <a:t>WordPress.org secret-key service}</a:t>
            </a:r>
          </a:p>
          <a:p>
            <a:pPr marL="0" indent="0">
              <a:spcAft>
                <a:spcPts val="800"/>
              </a:spcAft>
              <a:buNone/>
            </a:pPr>
            <a:r>
              <a:rPr lang="en-IN" sz="1200" dirty="0">
                <a:solidFill>
                  <a:srgbClr val="333333"/>
                </a:solidFill>
                <a:effectLst/>
                <a:latin typeface="CIDFont+F5"/>
                <a:ea typeface="Calibri" panose="020F0502020204030204" pitchFamily="34" charset="0"/>
                <a:cs typeface="CIDFont+F5"/>
              </a:rPr>
              <a:t>* You can change these at any point in time to invalidate all existing cookies. This will force all users to have to log in again.</a:t>
            </a:r>
          </a:p>
          <a:p>
            <a:pPr marL="0" indent="0">
              <a:spcAft>
                <a:spcPts val="800"/>
              </a:spcAft>
              <a:buNone/>
            </a:pPr>
            <a:r>
              <a:rPr lang="en-IN" sz="1200" dirty="0">
                <a:solidFill>
                  <a:srgbClr val="333333"/>
                </a:solidFill>
                <a:effectLst/>
                <a:latin typeface="CIDFont+F5"/>
                <a:ea typeface="Calibri" panose="020F0502020204030204" pitchFamily="34" charset="0"/>
                <a:cs typeface="CIDFont+F5"/>
              </a:rPr>
              <a: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spcAft>
                <a:spcPts val="800"/>
              </a:spcAft>
              <a:buNone/>
            </a:pPr>
            <a:r>
              <a:rPr lang="en-IN" sz="1200" dirty="0">
                <a:solidFill>
                  <a:srgbClr val="333333"/>
                </a:solidFill>
                <a:effectLst/>
                <a:latin typeface="CIDFont+F5"/>
                <a:ea typeface="Calibri" panose="020F0502020204030204" pitchFamily="34" charset="0"/>
                <a:cs typeface="CIDFont+F5"/>
              </a:rPr>
              <a:t>* @since 2.6.0</a:t>
            </a:r>
          </a:p>
          <a:p>
            <a:pPr marL="0" indent="0">
              <a:spcAft>
                <a:spcPts val="800"/>
              </a:spcAft>
              <a:buNone/>
            </a:pPr>
            <a:r>
              <a:rPr lang="en-IN" sz="1800" dirty="0">
                <a:solidFill>
                  <a:srgbClr val="333333"/>
                </a:solidFill>
                <a:effectLst/>
                <a:latin typeface="CIDFont+F5"/>
                <a:ea typeface="Calibri" panose="020F0502020204030204" pitchFamily="34" charset="0"/>
                <a:cs typeface="CIDFont+F5"/>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000" dirty="0">
                <a:solidFill>
                  <a:srgbClr val="333333"/>
                </a:solidFill>
                <a:effectLst/>
                <a:latin typeface="CIDFont+F5"/>
                <a:ea typeface="Calibri" panose="020F0502020204030204" pitchFamily="34" charset="0"/>
                <a:cs typeface="CIDFont+F5"/>
              </a:rPr>
              <a:t>define( 'AUTH_KEY', 'put your unique phrase here' );</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000" dirty="0">
                <a:solidFill>
                  <a:srgbClr val="333333"/>
                </a:solidFill>
                <a:effectLst/>
                <a:latin typeface="CIDFont+F5"/>
                <a:ea typeface="Calibri" panose="020F0502020204030204" pitchFamily="34" charset="0"/>
                <a:cs typeface="CIDFont+F5"/>
              </a:rPr>
              <a:t>define( 'SECURE_AUTH_KEY', 'put your unique phrase here' );</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000" dirty="0">
                <a:solidFill>
                  <a:srgbClr val="333333"/>
                </a:solidFill>
                <a:effectLst/>
                <a:latin typeface="CIDFont+F5"/>
                <a:ea typeface="Calibri" panose="020F0502020204030204" pitchFamily="34" charset="0"/>
                <a:cs typeface="CIDFont+F5"/>
              </a:rPr>
              <a:t>define( 'LOGGED_IN_KEY', 'put your unique phrase here' );</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000" dirty="0">
                <a:solidFill>
                  <a:srgbClr val="333333"/>
                </a:solidFill>
                <a:effectLst/>
                <a:latin typeface="CIDFont+F5"/>
                <a:ea typeface="Calibri" panose="020F0502020204030204" pitchFamily="34" charset="0"/>
                <a:cs typeface="CIDFont+F5"/>
              </a:rPr>
              <a:t>define( 'NONCE_KEY', 'put your unique phrase here' );</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000" dirty="0">
                <a:solidFill>
                  <a:srgbClr val="333333"/>
                </a:solidFill>
                <a:effectLst/>
                <a:latin typeface="CIDFont+F5"/>
                <a:ea typeface="Calibri" panose="020F0502020204030204" pitchFamily="34" charset="0"/>
                <a:cs typeface="CIDFont+F5"/>
              </a:rPr>
              <a:t>define( 'AUTH_SALT', 'put your unique phrase here' );</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000" dirty="0">
                <a:solidFill>
                  <a:srgbClr val="333333"/>
                </a:solidFill>
                <a:effectLst/>
                <a:latin typeface="CIDFont+F5"/>
                <a:ea typeface="Calibri" panose="020F0502020204030204" pitchFamily="34" charset="0"/>
                <a:cs typeface="CIDFont+F5"/>
              </a:rPr>
              <a:t>define( 'SECURE_AUTH_SALT', 'put your unique phrase here' );</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000" dirty="0">
                <a:solidFill>
                  <a:srgbClr val="333333"/>
                </a:solidFill>
                <a:effectLst/>
                <a:latin typeface="CIDFont+F5"/>
                <a:ea typeface="Calibri" panose="020F0502020204030204" pitchFamily="34" charset="0"/>
                <a:cs typeface="CIDFont+F5"/>
              </a:rPr>
              <a:t>define( 'LOGGED_IN_SALT', 'put your unique phrase here' );</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07000"/>
              </a:lnSpc>
              <a:spcAft>
                <a:spcPts val="800"/>
              </a:spcAft>
              <a:buNone/>
            </a:pPr>
            <a:r>
              <a:rPr lang="en-IN" sz="1000" dirty="0">
                <a:solidFill>
                  <a:srgbClr val="333333"/>
                </a:solidFill>
                <a:effectLst/>
                <a:latin typeface="CIDFont+F5"/>
                <a:ea typeface="Calibri" panose="020F0502020204030204" pitchFamily="34" charset="0"/>
                <a:cs typeface="CIDFont+F5"/>
              </a:rPr>
              <a:t>define( 'NONCE_SALT', 'put your unique phrase here' );</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spcAft>
                <a:spcPts val="800"/>
              </a:spcAft>
              <a:buNone/>
            </a:pP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164860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F2224-425C-1483-161D-2F84DA675B21}"/>
              </a:ext>
            </a:extLst>
          </p:cNvPr>
          <p:cNvSpPr>
            <a:spLocks noGrp="1"/>
          </p:cNvSpPr>
          <p:nvPr>
            <p:ph type="title"/>
          </p:nvPr>
        </p:nvSpPr>
        <p:spPr>
          <a:xfrm>
            <a:off x="1717854" y="289813"/>
            <a:ext cx="8911687" cy="536096"/>
          </a:xfrm>
        </p:spPr>
        <p:txBody>
          <a:bodyPr/>
          <a:lstStyle/>
          <a:p>
            <a:r>
              <a:rPr lang="en-IN" sz="1800" b="1" dirty="0">
                <a:effectLst/>
                <a:latin typeface="CIDFont+F4"/>
                <a:ea typeface="Calibri" panose="020F0502020204030204" pitchFamily="34" charset="0"/>
                <a:cs typeface="CIDFont+F4"/>
              </a:rPr>
              <a:t>Deploying WordPress Site</a:t>
            </a:r>
            <a:endParaRPr lang="en-IN" dirty="0"/>
          </a:p>
        </p:txBody>
      </p:sp>
      <p:sp>
        <p:nvSpPr>
          <p:cNvPr id="3" name="Content Placeholder 2">
            <a:extLst>
              <a:ext uri="{FF2B5EF4-FFF2-40B4-BE49-F238E27FC236}">
                <a16:creationId xmlns:a16="http://schemas.microsoft.com/office/drawing/2014/main" id="{F8B38097-9FAA-F613-4C03-C330BB4607C9}"/>
              </a:ext>
            </a:extLst>
          </p:cNvPr>
          <p:cNvSpPr>
            <a:spLocks noGrp="1"/>
          </p:cNvSpPr>
          <p:nvPr>
            <p:ph idx="1"/>
          </p:nvPr>
        </p:nvSpPr>
        <p:spPr>
          <a:xfrm>
            <a:off x="1717854" y="1160206"/>
            <a:ext cx="8915400" cy="4827639"/>
          </a:xfrm>
        </p:spPr>
        <p:txBody>
          <a:bodyPr>
            <a:normAutofit lnSpcReduction="10000"/>
          </a:bodyPr>
          <a:lstStyle/>
          <a:p>
            <a:pPr marL="342900" lvl="0" indent="-342900">
              <a:lnSpc>
                <a:spcPct val="107000"/>
              </a:lnSpc>
              <a:buFont typeface="Wingdings" panose="05000000000000000000" pitchFamily="2" charset="2"/>
              <a:buChar char=""/>
            </a:pPr>
            <a:r>
              <a:rPr lang="en-IN" sz="1800" dirty="0">
                <a:solidFill>
                  <a:srgbClr val="000000"/>
                </a:solidFill>
                <a:effectLst/>
                <a:latin typeface="CIDFont+F5"/>
                <a:ea typeface="Calibri" panose="020F0502020204030204" pitchFamily="34" charset="0"/>
                <a:cs typeface="CIDFont+F5"/>
              </a:rPr>
              <a:t>In this step, you will make your Apache web server handle requests for WordPress.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solidFill>
                  <a:srgbClr val="000000"/>
                </a:solidFill>
                <a:effectLst/>
                <a:latin typeface="CIDFont+F5"/>
                <a:ea typeface="Calibri" panose="020F0502020204030204" pitchFamily="34" charset="0"/>
                <a:cs typeface="CIDFont+F5"/>
              </a:rPr>
              <a:t>First, install the application dependencies you need for WordPress. In your terminal, run the following command.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lvl="1" indent="-342900">
              <a:lnSpc>
                <a:spcPct val="107000"/>
              </a:lnSpc>
              <a:spcAft>
                <a:spcPts val="800"/>
              </a:spcAft>
              <a:buFont typeface="Courier New" panose="02070309020205020404" pitchFamily="49" charset="0"/>
              <a:buChar char="o"/>
            </a:pPr>
            <a:r>
              <a:rPr lang="en-IN" dirty="0">
                <a:solidFill>
                  <a:srgbClr val="333333"/>
                </a:solidFill>
                <a:effectLst/>
                <a:latin typeface="CIDFont+F7"/>
                <a:ea typeface="Calibri" panose="020F0502020204030204" pitchFamily="34" charset="0"/>
                <a:cs typeface="CIDFont+F7"/>
              </a:rPr>
              <a:t>sudo amazon-</a:t>
            </a:r>
            <a:r>
              <a:rPr lang="en-IN" dirty="0" err="1">
                <a:solidFill>
                  <a:srgbClr val="333333"/>
                </a:solidFill>
                <a:effectLst/>
                <a:latin typeface="CIDFont+F7"/>
                <a:ea typeface="Calibri" panose="020F0502020204030204" pitchFamily="34" charset="0"/>
                <a:cs typeface="CIDFont+F7"/>
              </a:rPr>
              <a:t>linux</a:t>
            </a:r>
            <a:r>
              <a:rPr lang="en-IN" dirty="0">
                <a:solidFill>
                  <a:srgbClr val="333333"/>
                </a:solidFill>
                <a:effectLst/>
                <a:latin typeface="CIDFont+F7"/>
                <a:ea typeface="Calibri" panose="020F0502020204030204" pitchFamily="34" charset="0"/>
                <a:cs typeface="CIDFont+F7"/>
              </a:rPr>
              <a:t>-extras install -y lamp-mariadb10.2-php7.2 php7.2</a:t>
            </a:r>
            <a:r>
              <a:rPr lang="en-IN" dirty="0">
                <a:effectLst/>
                <a:latin typeface="CIDFont+F5"/>
                <a:ea typeface="Calibri" panose="020F0502020204030204" pitchFamily="34" charset="0"/>
                <a:cs typeface="CIDFont+F5"/>
              </a:rPr>
              <a:t>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solidFill>
                  <a:srgbClr val="000000"/>
                </a:solidFill>
                <a:effectLst/>
                <a:latin typeface="CIDFont+F5"/>
                <a:ea typeface="Calibri" panose="020F0502020204030204" pitchFamily="34" charset="0"/>
                <a:cs typeface="CIDFont+F5"/>
              </a:rPr>
              <a:t>Second, change to the proper directory by running the following command: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lvl="1" indent="-342900">
              <a:lnSpc>
                <a:spcPct val="107000"/>
              </a:lnSpc>
              <a:buFont typeface="Courier New" panose="02070309020205020404" pitchFamily="49" charset="0"/>
              <a:buChar char="o"/>
            </a:pPr>
            <a:r>
              <a:rPr lang="en-IN" dirty="0">
                <a:solidFill>
                  <a:srgbClr val="333333"/>
                </a:solidFill>
                <a:effectLst/>
                <a:latin typeface="CIDFont+F5"/>
                <a:ea typeface="Calibri" panose="020F0502020204030204" pitchFamily="34" charset="0"/>
                <a:cs typeface="CIDFont+F5"/>
              </a:rPr>
              <a:t>cd /home/ec2-user</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solidFill>
                  <a:srgbClr val="000000"/>
                </a:solidFill>
                <a:effectLst/>
                <a:latin typeface="CIDFont+F5"/>
                <a:ea typeface="Calibri" panose="020F0502020204030204" pitchFamily="34" charset="0"/>
                <a:cs typeface="CIDFont+F5"/>
              </a:rPr>
              <a:t>Then, copy your WordPress application files into the /var/www/html directory used by Apache.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lvl="1" indent="-342900">
              <a:lnSpc>
                <a:spcPct val="107000"/>
              </a:lnSpc>
              <a:buFont typeface="Courier New" panose="02070309020205020404" pitchFamily="49" charset="0"/>
              <a:buChar char="o"/>
            </a:pPr>
            <a:r>
              <a:rPr lang="en-IN" dirty="0">
                <a:solidFill>
                  <a:srgbClr val="333333"/>
                </a:solidFill>
                <a:effectLst/>
                <a:latin typeface="CIDFont+F5"/>
                <a:ea typeface="Calibri" panose="020F0502020204030204" pitchFamily="34" charset="0"/>
                <a:cs typeface="CIDFont+F5"/>
              </a:rPr>
              <a:t>sudo cp -r </a:t>
            </a:r>
            <a:r>
              <a:rPr lang="en-IN" dirty="0" err="1">
                <a:solidFill>
                  <a:srgbClr val="333333"/>
                </a:solidFill>
                <a:effectLst/>
                <a:latin typeface="CIDFont+F5"/>
                <a:ea typeface="Calibri" panose="020F0502020204030204" pitchFamily="34" charset="0"/>
                <a:cs typeface="CIDFont+F5"/>
              </a:rPr>
              <a:t>wordpress</a:t>
            </a:r>
            <a:r>
              <a:rPr lang="en-IN" dirty="0">
                <a:solidFill>
                  <a:srgbClr val="333333"/>
                </a:solidFill>
                <a:effectLst/>
                <a:latin typeface="CIDFont+F5"/>
                <a:ea typeface="Calibri" panose="020F0502020204030204" pitchFamily="34" charset="0"/>
                <a:cs typeface="CIDFont+F5"/>
              </a:rPr>
              <a:t>/* /var/www/html/</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solidFill>
                  <a:srgbClr val="000000"/>
                </a:solidFill>
                <a:effectLst/>
                <a:latin typeface="CIDFont+F5"/>
                <a:ea typeface="Calibri" panose="020F0502020204030204" pitchFamily="34" charset="0"/>
                <a:cs typeface="CIDFont+F5"/>
              </a:rPr>
              <a:t>Finally, restart the Apache web server to pick up the changes.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lvl="1" indent="-342900">
              <a:lnSpc>
                <a:spcPct val="107000"/>
              </a:lnSpc>
              <a:buFont typeface="Courier New" panose="02070309020205020404" pitchFamily="49" charset="0"/>
              <a:buChar char="o"/>
            </a:pPr>
            <a:r>
              <a:rPr lang="en-IN" dirty="0">
                <a:solidFill>
                  <a:srgbClr val="333333"/>
                </a:solidFill>
                <a:effectLst/>
                <a:latin typeface="CIDFont+F5"/>
                <a:ea typeface="Calibri" panose="020F0502020204030204" pitchFamily="34" charset="0"/>
                <a:cs typeface="CIDFont+F5"/>
              </a:rPr>
              <a:t>sudo service httpd restart</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IDFont+F5"/>
                <a:ea typeface="Calibri" panose="020F0502020204030204" pitchFamily="34" charset="0"/>
                <a:cs typeface="CIDFont+F5"/>
              </a:rPr>
              <a:t>You should see the WordPress welcome page and the five-minute installation process.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0889639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3238DB-0C1F-429A-B531-344A6FBC2E85}"/>
              </a:ext>
            </a:extLst>
          </p:cNvPr>
          <p:cNvSpPr>
            <a:spLocks noGrp="1"/>
          </p:cNvSpPr>
          <p:nvPr>
            <p:ph idx="1"/>
          </p:nvPr>
        </p:nvSpPr>
        <p:spPr>
          <a:xfrm>
            <a:off x="1891121" y="4601497"/>
            <a:ext cx="9671613" cy="1582994"/>
          </a:xfrm>
        </p:spPr>
        <p:txBody>
          <a:bodyPr/>
          <a:lstStyle/>
          <a:p>
            <a:pPr marL="342900" lvl="0" indent="-342900">
              <a:lnSpc>
                <a:spcPct val="107000"/>
              </a:lnSpc>
              <a:buFont typeface="Wingdings" panose="05000000000000000000" pitchFamily="2" charset="2"/>
              <a:buChar char=""/>
            </a:pPr>
            <a:r>
              <a:rPr lang="en-IN" sz="1800" dirty="0">
                <a:effectLst/>
                <a:latin typeface="CIDFont+F5"/>
                <a:ea typeface="Calibri" panose="020F0502020204030204" pitchFamily="34" charset="0"/>
                <a:cs typeface="CIDFont+F5"/>
              </a:rPr>
              <a:t>That’s it. You have a live, publicly-accessible WordPress installation using a fully-managed MySQL database on Amazon RDS.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effectLst/>
                <a:latin typeface="CIDFont+F5"/>
                <a:ea typeface="Calibri" panose="020F0502020204030204" pitchFamily="34" charset="0"/>
                <a:cs typeface="CIDFont+F5"/>
              </a:rPr>
              <a:t>In the next module, you will clean up your resources and see some next steps for your WordPress installation.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E729A31B-391B-9FE6-A364-3E2A238E6F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2291" b="5219"/>
          <a:stretch/>
        </p:blipFill>
        <p:spPr bwMode="auto">
          <a:xfrm>
            <a:off x="1891122" y="447492"/>
            <a:ext cx="9750272" cy="351490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133846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59EB80-2279-33EA-BF64-32828B1C846D}"/>
              </a:ext>
            </a:extLst>
          </p:cNvPr>
          <p:cNvSpPr>
            <a:spLocks noGrp="1"/>
          </p:cNvSpPr>
          <p:nvPr>
            <p:ph idx="1"/>
          </p:nvPr>
        </p:nvSpPr>
        <p:spPr>
          <a:xfrm>
            <a:off x="1773134" y="619432"/>
            <a:ext cx="9189833" cy="5810865"/>
          </a:xfrm>
        </p:spPr>
        <p:txBody>
          <a:bodyPr>
            <a:normAutofit/>
          </a:bodyPr>
          <a:lstStyle/>
          <a:p>
            <a:pPr marL="0" indent="0" algn="ctr">
              <a:buNone/>
            </a:pPr>
            <a:r>
              <a:rPr lang="en-IN" sz="16600" b="1" dirty="0">
                <a:solidFill>
                  <a:schemeClr val="accent5"/>
                </a:solidFill>
              </a:rPr>
              <a:t>THANK YOU</a:t>
            </a:r>
          </a:p>
        </p:txBody>
      </p:sp>
    </p:spTree>
    <p:extLst>
      <p:ext uri="{BB962C8B-B14F-4D97-AF65-F5344CB8AC3E}">
        <p14:creationId xmlns:p14="http://schemas.microsoft.com/office/powerpoint/2010/main" val="2946685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F9FA3-A176-19E1-E50A-6B088E042915}"/>
              </a:ext>
            </a:extLst>
          </p:cNvPr>
          <p:cNvSpPr>
            <a:spLocks noGrp="1"/>
          </p:cNvSpPr>
          <p:nvPr>
            <p:ph type="title"/>
          </p:nvPr>
        </p:nvSpPr>
        <p:spPr>
          <a:xfrm>
            <a:off x="1767015" y="142330"/>
            <a:ext cx="8911687" cy="545929"/>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E815277B-8AAD-C11B-C2EF-5FDCF0FB40BE}"/>
              </a:ext>
            </a:extLst>
          </p:cNvPr>
          <p:cNvSpPr>
            <a:spLocks noGrp="1"/>
          </p:cNvSpPr>
          <p:nvPr>
            <p:ph idx="1"/>
          </p:nvPr>
        </p:nvSpPr>
        <p:spPr>
          <a:xfrm>
            <a:off x="1767015" y="1219200"/>
            <a:ext cx="5036908" cy="4955458"/>
          </a:xfrm>
        </p:spPr>
        <p:txBody>
          <a:bodyPr>
            <a:normAutofit/>
          </a:bodyPr>
          <a:lstStyle/>
          <a:p>
            <a:pPr marL="342900" lvl="0" indent="-342900">
              <a:lnSpc>
                <a:spcPct val="107000"/>
              </a:lnSpc>
              <a:buFont typeface="Wingdings" panose="05000000000000000000" pitchFamily="2" charset="2"/>
              <a:buChar char=""/>
            </a:pPr>
            <a:r>
              <a:rPr lang="en-IN" sz="1800" dirty="0">
                <a:effectLst/>
                <a:latin typeface="CIDFont+F5"/>
                <a:ea typeface="Calibri" panose="020F0502020204030204" pitchFamily="34" charset="0"/>
                <a:cs typeface="CIDFont+F5"/>
              </a:rPr>
              <a:t>Next, you will specify the authentication settings for your MySQL deployment. This includes the database name and the master username and password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CIDFont+F5"/>
                <a:ea typeface="Calibri" panose="020F0502020204030204" pitchFamily="34" charset="0"/>
                <a:cs typeface="CIDFont+F5"/>
              </a:rPr>
              <a:t>In the Settings section, enter WordPress as your DB instance identifier.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CIDFont+F5"/>
                <a:ea typeface="Calibri" panose="020F0502020204030204" pitchFamily="34" charset="0"/>
                <a:cs typeface="CIDFont+F5"/>
              </a:rPr>
              <a:t>Then specify the master username and password for your database.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CIDFont+F5"/>
                <a:ea typeface="Calibri" panose="020F0502020204030204" pitchFamily="34" charset="0"/>
                <a:cs typeface="CIDFont+F5"/>
              </a:rPr>
              <a:t>Choose a strong, secure password to help protect your database.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CIDFont+F5"/>
                <a:ea typeface="Calibri" panose="020F0502020204030204" pitchFamily="34" charset="0"/>
                <a:cs typeface="CIDFont+F5"/>
              </a:rPr>
              <a:t>Store the username and password for safekeeping as you will need it in a later module.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33C501D8-2AA1-E62A-7957-CD7C979CF4F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0493" r="42281" b="4481"/>
          <a:stretch/>
        </p:blipFill>
        <p:spPr bwMode="auto">
          <a:xfrm>
            <a:off x="7231974" y="1376516"/>
            <a:ext cx="4802710" cy="4100052"/>
          </a:xfrm>
          <a:prstGeom prst="rect">
            <a:avLst/>
          </a:prstGeom>
          <a:noFill/>
          <a:ln>
            <a:noFill/>
          </a:ln>
        </p:spPr>
      </p:pic>
    </p:spTree>
    <p:extLst>
      <p:ext uri="{BB962C8B-B14F-4D97-AF65-F5344CB8AC3E}">
        <p14:creationId xmlns:p14="http://schemas.microsoft.com/office/powerpoint/2010/main" val="3232150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7A4B3-BCB4-07E7-F1EC-F519DD782A16}"/>
              </a:ext>
            </a:extLst>
          </p:cNvPr>
          <p:cNvSpPr>
            <a:spLocks noGrp="1"/>
          </p:cNvSpPr>
          <p:nvPr>
            <p:ph type="title"/>
          </p:nvPr>
        </p:nvSpPr>
        <p:spPr>
          <a:xfrm>
            <a:off x="1640156" y="230820"/>
            <a:ext cx="8911687" cy="545929"/>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DDADFA4B-BC07-4A25-81D7-11FEFC4133EA}"/>
              </a:ext>
            </a:extLst>
          </p:cNvPr>
          <p:cNvSpPr>
            <a:spLocks noGrp="1"/>
          </p:cNvSpPr>
          <p:nvPr>
            <p:ph idx="1"/>
          </p:nvPr>
        </p:nvSpPr>
        <p:spPr>
          <a:xfrm>
            <a:off x="1640156" y="1278194"/>
            <a:ext cx="5144102" cy="5132438"/>
          </a:xfrm>
        </p:spPr>
        <p:txBody>
          <a:bodyPr>
            <a:normAutofit/>
          </a:bodyPr>
          <a:lstStyle/>
          <a:p>
            <a:pPr marL="342900" lvl="0" indent="-342900">
              <a:lnSpc>
                <a:spcPct val="107000"/>
              </a:lnSpc>
              <a:buFont typeface="Wingdings" panose="05000000000000000000" pitchFamily="2" charset="2"/>
              <a:buChar char=""/>
            </a:pPr>
            <a:r>
              <a:rPr lang="en-IN" sz="1800" dirty="0">
                <a:effectLst/>
                <a:latin typeface="CIDFont+F5"/>
                <a:ea typeface="Calibri" panose="020F0502020204030204" pitchFamily="34" charset="0"/>
                <a:cs typeface="CIDFont+F5"/>
              </a:rPr>
              <a:t>After setting your username and password, you can select key details about your MySQL deployment. This includes the instance class and storage details.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CIDFont+F5"/>
                <a:ea typeface="Calibri" panose="020F0502020204030204" pitchFamily="34" charset="0"/>
                <a:cs typeface="CIDFont+F5"/>
              </a:rPr>
              <a:t>The default settings will work for this lab. We will use a small instance class that is suitable for testing or small-scale applications, and it fits within the AWS Free Tier.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effectLst/>
                <a:latin typeface="CIDFont+F5"/>
                <a:ea typeface="Calibri" panose="020F0502020204030204" pitchFamily="34" charset="0"/>
                <a:cs typeface="CIDFont+F5"/>
              </a:rPr>
              <a:t>If you don’t want to use the AWS Free Tier, you could set a larger instance class or alter the storage configuration options.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FFA1B1D9-05E5-830A-10CF-7412F453904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4699" r="53259" b="5701"/>
          <a:stretch/>
        </p:blipFill>
        <p:spPr bwMode="auto">
          <a:xfrm>
            <a:off x="7536773" y="1356851"/>
            <a:ext cx="4403319" cy="4218039"/>
          </a:xfrm>
          <a:prstGeom prst="rect">
            <a:avLst/>
          </a:prstGeom>
          <a:noFill/>
          <a:ln>
            <a:noFill/>
          </a:ln>
        </p:spPr>
      </p:pic>
    </p:spTree>
    <p:extLst>
      <p:ext uri="{BB962C8B-B14F-4D97-AF65-F5344CB8AC3E}">
        <p14:creationId xmlns:p14="http://schemas.microsoft.com/office/powerpoint/2010/main" val="4109836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BDA8B-D2C2-6093-8085-98EC5B51AC25}"/>
              </a:ext>
            </a:extLst>
          </p:cNvPr>
          <p:cNvSpPr>
            <a:spLocks noGrp="1"/>
          </p:cNvSpPr>
          <p:nvPr>
            <p:ph type="title"/>
          </p:nvPr>
        </p:nvSpPr>
        <p:spPr>
          <a:xfrm>
            <a:off x="2081648" y="292694"/>
            <a:ext cx="8911687" cy="654084"/>
          </a:xfrm>
        </p:spPr>
        <p:txBody>
          <a:bodyPr/>
          <a:lstStyle/>
          <a:p>
            <a:endParaRPr lang="en-IN" dirty="0"/>
          </a:p>
        </p:txBody>
      </p:sp>
      <p:sp>
        <p:nvSpPr>
          <p:cNvPr id="3" name="Content Placeholder 2">
            <a:extLst>
              <a:ext uri="{FF2B5EF4-FFF2-40B4-BE49-F238E27FC236}">
                <a16:creationId xmlns:a16="http://schemas.microsoft.com/office/drawing/2014/main" id="{27922BB6-433E-C2A0-14C7-7E9B832A0211}"/>
              </a:ext>
            </a:extLst>
          </p:cNvPr>
          <p:cNvSpPr>
            <a:spLocks noGrp="1"/>
          </p:cNvSpPr>
          <p:nvPr>
            <p:ph idx="1"/>
          </p:nvPr>
        </p:nvSpPr>
        <p:spPr>
          <a:xfrm>
            <a:off x="2077935" y="1317523"/>
            <a:ext cx="8915400" cy="3777622"/>
          </a:xfrm>
        </p:spPr>
        <p:txBody>
          <a:bodyPr/>
          <a:lstStyle/>
          <a:p>
            <a:pPr marL="342900" lvl="0" indent="-342900">
              <a:lnSpc>
                <a:spcPct val="107000"/>
              </a:lnSpc>
              <a:buFont typeface="Wingdings" panose="05000000000000000000" pitchFamily="2" charset="2"/>
              <a:buChar char=""/>
            </a:pPr>
            <a:r>
              <a:rPr lang="en-IN" sz="1800" dirty="0">
                <a:effectLst/>
                <a:latin typeface="CIDFont+F5"/>
                <a:ea typeface="Calibri" panose="020F0502020204030204" pitchFamily="34" charset="0"/>
                <a:cs typeface="CIDFont+F5"/>
              </a:rPr>
              <a:t>Next, you can configure connectivity and network configuration. Amazon RDS instances must be created in an Amazon VPC, which is a logically-separate network where your provisioned resources will live.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CIDFont+F5"/>
                <a:ea typeface="Calibri" panose="020F0502020204030204" pitchFamily="34" charset="0"/>
                <a:cs typeface="CIDFont+F5"/>
              </a:rPr>
              <a:t>VPCs are an advanced topic outside the scope of this lab. Fortunately, AWS has created a default VPC in each region in your account.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CIDFont+F5"/>
                <a:ea typeface="Calibri" panose="020F0502020204030204" pitchFamily="34" charset="0"/>
                <a:cs typeface="CIDFont+F5"/>
              </a:rPr>
              <a:t>The default VPC is already selected for you, and you can launch your RDS instance in this VPC.</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effectLst/>
                <a:latin typeface="CIDFont+F5"/>
                <a:ea typeface="Calibri" panose="020F0502020204030204" pitchFamily="34" charset="0"/>
                <a:cs typeface="CIDFont+F5"/>
              </a:rPr>
              <a:t>Finally, RDS provides a number of additional configuration options to customize your deployment. You need to make one change in this area. Click on the Additional configuration line to expand the options.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150508AB-EA86-724D-F062-C8602D2FC07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77935" y="5095145"/>
            <a:ext cx="8915400" cy="1359732"/>
          </a:xfrm>
          <a:prstGeom prst="rect">
            <a:avLst/>
          </a:prstGeom>
          <a:noFill/>
          <a:ln>
            <a:noFill/>
          </a:ln>
        </p:spPr>
      </p:pic>
    </p:spTree>
    <p:extLst>
      <p:ext uri="{BB962C8B-B14F-4D97-AF65-F5344CB8AC3E}">
        <p14:creationId xmlns:p14="http://schemas.microsoft.com/office/powerpoint/2010/main" val="3760118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C8807-599C-D903-4A82-F87392D33344}"/>
              </a:ext>
            </a:extLst>
          </p:cNvPr>
          <p:cNvSpPr>
            <a:spLocks noGrp="1"/>
          </p:cNvSpPr>
          <p:nvPr>
            <p:ph type="title"/>
          </p:nvPr>
        </p:nvSpPr>
        <p:spPr>
          <a:xfrm>
            <a:off x="1904666" y="211155"/>
            <a:ext cx="8911687" cy="526264"/>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2C30E0D3-55AC-C516-18E7-C7DB142D8C1D}"/>
              </a:ext>
            </a:extLst>
          </p:cNvPr>
          <p:cNvSpPr>
            <a:spLocks noGrp="1"/>
          </p:cNvSpPr>
          <p:nvPr>
            <p:ph idx="1"/>
          </p:nvPr>
        </p:nvSpPr>
        <p:spPr>
          <a:xfrm>
            <a:off x="1904666" y="1229033"/>
            <a:ext cx="8915400" cy="1366683"/>
          </a:xfrm>
        </p:spPr>
        <p:txBody>
          <a:bodyPr>
            <a:normAutofit/>
          </a:bodyPr>
          <a:lstStyle/>
          <a:p>
            <a:pPr marL="342900" lvl="0" indent="-342900">
              <a:lnSpc>
                <a:spcPct val="107000"/>
              </a:lnSpc>
              <a:buFont typeface="Wingdings" panose="05000000000000000000" pitchFamily="2" charset="2"/>
              <a:buChar char=""/>
            </a:pPr>
            <a:r>
              <a:rPr lang="en-IN" sz="1800" dirty="0">
                <a:effectLst/>
                <a:latin typeface="CIDFont+F5"/>
                <a:ea typeface="Calibri" panose="020F0502020204030204" pitchFamily="34" charset="0"/>
                <a:cs typeface="CIDFont+F5"/>
              </a:rPr>
              <a:t>Set the initial database name to WordPress. This will ensure RDS creates the database in your MySQL instance upon initialization.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effectLst/>
                <a:latin typeface="CIDFont+F5"/>
                <a:ea typeface="Calibri" panose="020F0502020204030204" pitchFamily="34" charset="0"/>
                <a:cs typeface="CIDFont+F5"/>
              </a:rPr>
              <a:t>We will use this database name when connecting to your database.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B1DF4C44-665E-2CFA-5AA2-63DB2C07E52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2300" b="6266"/>
          <a:stretch/>
        </p:blipFill>
        <p:spPr bwMode="auto">
          <a:xfrm>
            <a:off x="2465104" y="2507226"/>
            <a:ext cx="7603127" cy="4139619"/>
          </a:xfrm>
          <a:prstGeom prst="rect">
            <a:avLst/>
          </a:prstGeom>
          <a:noFill/>
          <a:ln>
            <a:noFill/>
          </a:ln>
        </p:spPr>
      </p:pic>
    </p:spTree>
    <p:extLst>
      <p:ext uri="{BB962C8B-B14F-4D97-AF65-F5344CB8AC3E}">
        <p14:creationId xmlns:p14="http://schemas.microsoft.com/office/powerpoint/2010/main" val="2584654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3350A-C889-24E5-713C-4B3CE0325651}"/>
              </a:ext>
            </a:extLst>
          </p:cNvPr>
          <p:cNvSpPr>
            <a:spLocks noGrp="1"/>
          </p:cNvSpPr>
          <p:nvPr>
            <p:ph type="title"/>
          </p:nvPr>
        </p:nvSpPr>
        <p:spPr>
          <a:xfrm>
            <a:off x="1835842" y="230820"/>
            <a:ext cx="8911687" cy="457438"/>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36E036F4-9D8D-7ED8-5F4B-5044C146D668}"/>
              </a:ext>
            </a:extLst>
          </p:cNvPr>
          <p:cNvSpPr>
            <a:spLocks noGrp="1"/>
          </p:cNvSpPr>
          <p:nvPr>
            <p:ph idx="1"/>
          </p:nvPr>
        </p:nvSpPr>
        <p:spPr>
          <a:xfrm>
            <a:off x="1832129" y="1101213"/>
            <a:ext cx="8915400" cy="2064774"/>
          </a:xfrm>
        </p:spPr>
        <p:txBody>
          <a:bodyPr/>
          <a:lstStyle/>
          <a:p>
            <a:pPr marL="342900" lvl="0" indent="-342900">
              <a:lnSpc>
                <a:spcPct val="107000"/>
              </a:lnSpc>
              <a:buFont typeface="Wingdings" panose="05000000000000000000" pitchFamily="2" charset="2"/>
              <a:buChar char=""/>
            </a:pPr>
            <a:r>
              <a:rPr lang="en-IN" sz="1800" dirty="0">
                <a:effectLst/>
                <a:latin typeface="CIDFont+F5"/>
                <a:ea typeface="Calibri" panose="020F0502020204030204" pitchFamily="34" charset="0"/>
                <a:cs typeface="CIDFont+F5"/>
              </a:rPr>
              <a:t>At the bottom of the creation wizard, AWS will show you estimated monthly costs for your RDS database. If you are still eligible for the Amazon RDS Free Tier, you will see a note that the database will be free to you for up to 12 months.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effectLst/>
                <a:latin typeface="CIDFont+F5"/>
                <a:ea typeface="Calibri" panose="020F0502020204030204" pitchFamily="34" charset="0"/>
                <a:cs typeface="CIDFont+F5"/>
              </a:rPr>
              <a:t>Click the orange Create database button to create your database.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A0634A43-2551-19C7-0FE6-413BC286186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4745" b="8765"/>
          <a:stretch/>
        </p:blipFill>
        <p:spPr bwMode="auto">
          <a:xfrm>
            <a:off x="1832129" y="3019854"/>
            <a:ext cx="9371628" cy="297782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84254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E5ABD-6583-D845-5A8A-1B2BF11AEB4D}"/>
              </a:ext>
            </a:extLst>
          </p:cNvPr>
          <p:cNvSpPr>
            <a:spLocks noGrp="1"/>
          </p:cNvSpPr>
          <p:nvPr>
            <p:ph type="title"/>
          </p:nvPr>
        </p:nvSpPr>
        <p:spPr>
          <a:xfrm>
            <a:off x="1993158" y="319310"/>
            <a:ext cx="8911687" cy="486935"/>
          </a:xfrm>
        </p:spPr>
        <p:txBody>
          <a:bodyPr>
            <a:normAutofit/>
          </a:bodyPr>
          <a:lstStyle/>
          <a:p>
            <a:pPr marL="285750" indent="-285750">
              <a:buFont typeface="Wingdings" panose="05000000000000000000" pitchFamily="2" charset="2"/>
              <a:buChar char="Ø"/>
            </a:pPr>
            <a:r>
              <a:rPr lang="en-IN" sz="1800" dirty="0">
                <a:effectLst/>
                <a:latin typeface="CIDFont+F5"/>
                <a:ea typeface="Calibri" panose="020F0502020204030204" pitchFamily="34" charset="0"/>
                <a:cs typeface="CIDFont+F5"/>
              </a:rPr>
              <a:t>You should see a success notice indicating that your database is being created.</a:t>
            </a:r>
            <a:endParaRPr lang="en-IN" dirty="0"/>
          </a:p>
        </p:txBody>
      </p:sp>
      <p:sp>
        <p:nvSpPr>
          <p:cNvPr id="3" name="Content Placeholder 2">
            <a:extLst>
              <a:ext uri="{FF2B5EF4-FFF2-40B4-BE49-F238E27FC236}">
                <a16:creationId xmlns:a16="http://schemas.microsoft.com/office/drawing/2014/main" id="{9E933819-C5DE-AF7A-19AE-C92966E866E5}"/>
              </a:ext>
            </a:extLst>
          </p:cNvPr>
          <p:cNvSpPr>
            <a:spLocks noGrp="1"/>
          </p:cNvSpPr>
          <p:nvPr>
            <p:ph idx="1"/>
          </p:nvPr>
        </p:nvSpPr>
        <p:spPr>
          <a:xfrm>
            <a:off x="1993157" y="4237636"/>
            <a:ext cx="8915400" cy="1356919"/>
          </a:xfrm>
        </p:spPr>
        <p:txBody>
          <a:bodyPr/>
          <a:lstStyle/>
          <a:p>
            <a:pPr marL="342900" lvl="0" indent="-342900">
              <a:lnSpc>
                <a:spcPct val="107000"/>
              </a:lnSpc>
              <a:buFont typeface="Wingdings" panose="05000000000000000000" pitchFamily="2" charset="2"/>
              <a:buChar char=""/>
            </a:pPr>
            <a:r>
              <a:rPr lang="en-IN" sz="1800" dirty="0">
                <a:effectLst/>
                <a:latin typeface="CIDFont+F5"/>
                <a:ea typeface="Calibri" panose="020F0502020204030204" pitchFamily="34" charset="0"/>
                <a:cs typeface="CIDFont+F5"/>
              </a:rPr>
              <a:t>In this module, you created a fully-managed MySQL database using Amazon RDS.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effectLst/>
                <a:latin typeface="CIDFont+F5"/>
                <a:ea typeface="Calibri" panose="020F0502020204030204" pitchFamily="34" charset="0"/>
                <a:cs typeface="CIDFont+F5"/>
              </a:rPr>
              <a:t>In the next module, we will create an Amazon EC2 instance for running your WordPress site.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D7E3F40E-210D-6494-8878-CCAF7AA7274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9854" b="43274"/>
          <a:stretch/>
        </p:blipFill>
        <p:spPr bwMode="auto">
          <a:xfrm>
            <a:off x="1993157" y="1015671"/>
            <a:ext cx="8803489" cy="241332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6820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B0DE5-5700-CB03-57C2-0E1F6CB38B35}"/>
              </a:ext>
            </a:extLst>
          </p:cNvPr>
          <p:cNvSpPr>
            <a:spLocks noGrp="1"/>
          </p:cNvSpPr>
          <p:nvPr>
            <p:ph type="title"/>
          </p:nvPr>
        </p:nvSpPr>
        <p:spPr>
          <a:xfrm>
            <a:off x="1914499" y="240652"/>
            <a:ext cx="8911687" cy="565593"/>
          </a:xfrm>
        </p:spPr>
        <p:txBody>
          <a:bodyPr>
            <a:normAutofit/>
          </a:bodyPr>
          <a:lstStyle/>
          <a:p>
            <a:r>
              <a:rPr lang="en-IN" sz="2400" b="1" dirty="0">
                <a:ln w="9525" cap="flat" cmpd="sng" algn="ctr">
                  <a:solidFill>
                    <a:srgbClr val="FFFFFF"/>
                  </a:solidFill>
                  <a:prstDash val="solid"/>
                  <a:round/>
                </a:ln>
                <a:solidFill>
                  <a:srgbClr val="000000"/>
                </a:solidFill>
                <a:latin typeface="Calibri" panose="020F0502020204030204" pitchFamily="34" charset="0"/>
                <a:ea typeface="Calibri" panose="020F0502020204030204" pitchFamily="34" charset="0"/>
                <a:cs typeface="Calibri" panose="020F0502020204030204" pitchFamily="34" charset="0"/>
              </a:rPr>
              <a:t>Lab – 2: Creating an EC2 Instance to run WordPress site.</a:t>
            </a:r>
            <a:endParaRPr lang="en-IN" sz="4400" b="1" dirty="0">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CEE880B-2085-427E-2D15-AA09CB3921F0}"/>
              </a:ext>
            </a:extLst>
          </p:cNvPr>
          <p:cNvSpPr>
            <a:spLocks noGrp="1"/>
          </p:cNvSpPr>
          <p:nvPr>
            <p:ph idx="1"/>
          </p:nvPr>
        </p:nvSpPr>
        <p:spPr>
          <a:xfrm>
            <a:off x="1910786" y="1012723"/>
            <a:ext cx="8915400" cy="3777622"/>
          </a:xfrm>
        </p:spPr>
        <p:txBody>
          <a:bodyPr/>
          <a:lstStyle/>
          <a:p>
            <a:r>
              <a:rPr lang="en-IN" sz="1800" b="0" i="0" u="none" strike="noStrike" baseline="0" dirty="0">
                <a:latin typeface="CIDFont+F4"/>
              </a:rPr>
              <a:t>Choosing Amazon Machine Image:</a:t>
            </a:r>
          </a:p>
          <a:p>
            <a:pPr algn="l">
              <a:buFont typeface="Wingdings" panose="05000000000000000000" pitchFamily="2" charset="2"/>
              <a:buChar char="Ø"/>
            </a:pPr>
            <a:r>
              <a:rPr lang="en-US" sz="1800" b="0" i="0" u="none" strike="noStrike" baseline="0" dirty="0">
                <a:solidFill>
                  <a:srgbClr val="333333"/>
                </a:solidFill>
                <a:latin typeface="CIDFont+F5"/>
              </a:rPr>
              <a:t>To create your EC2 instance, go to </a:t>
            </a:r>
            <a:r>
              <a:rPr lang="en-US" sz="1800" b="0" i="0" u="none" strike="noStrike" baseline="0" dirty="0">
                <a:solidFill>
                  <a:srgbClr val="007EBA"/>
                </a:solidFill>
                <a:latin typeface="CIDFont+F5"/>
              </a:rPr>
              <a:t>Amazon EC2 in the AWS console</a:t>
            </a:r>
            <a:r>
              <a:rPr lang="en-US" sz="1800" b="0" i="0" u="none" strike="noStrike" baseline="0" dirty="0">
                <a:solidFill>
                  <a:srgbClr val="333333"/>
                </a:solidFill>
                <a:latin typeface="CIDFont+F5"/>
              </a:rPr>
              <a:t>. Click the blue button that</a:t>
            </a:r>
          </a:p>
          <a:p>
            <a:pPr algn="l">
              <a:buFont typeface="Wingdings" panose="05000000000000000000" pitchFamily="2" charset="2"/>
              <a:buChar char="Ø"/>
            </a:pPr>
            <a:r>
              <a:rPr lang="en-US" sz="1800" b="0" i="0" u="none" strike="noStrike" baseline="0" dirty="0">
                <a:solidFill>
                  <a:srgbClr val="333333"/>
                </a:solidFill>
                <a:latin typeface="CIDFont+F5"/>
              </a:rPr>
              <a:t>says Launch instance to open the instance creation wizard.</a:t>
            </a:r>
          </a:p>
          <a:p>
            <a:pPr>
              <a:buFont typeface="Wingdings" panose="05000000000000000000" pitchFamily="2" charset="2"/>
              <a:buChar char="Ø"/>
            </a:pPr>
            <a:r>
              <a:rPr lang="en-US" sz="1800" b="0" i="0" u="none" strike="noStrike" baseline="0" dirty="0">
                <a:latin typeface="CIDFont+F5"/>
              </a:rPr>
              <a:t>The Amazon Linux distro is a popular choice, so choose the Amazon Linux 2 AMI (HVM) in the </a:t>
            </a:r>
            <a:r>
              <a:rPr lang="en-IN" sz="1800" b="0" i="0" u="none" strike="noStrike" baseline="0" dirty="0">
                <a:latin typeface="CIDFont+F5"/>
              </a:rPr>
              <a:t>AMI selection view.</a:t>
            </a:r>
            <a:endParaRPr lang="en-IN" dirty="0"/>
          </a:p>
        </p:txBody>
      </p:sp>
      <p:pic>
        <p:nvPicPr>
          <p:cNvPr id="4" name="Picture 3">
            <a:extLst>
              <a:ext uri="{FF2B5EF4-FFF2-40B4-BE49-F238E27FC236}">
                <a16:creationId xmlns:a16="http://schemas.microsoft.com/office/drawing/2014/main" id="{0F7E7A72-D148-4819-8BC3-CDDE9854AB7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1818" b="9238"/>
          <a:stretch/>
        </p:blipFill>
        <p:spPr bwMode="auto">
          <a:xfrm>
            <a:off x="1910786" y="3429000"/>
            <a:ext cx="8757214" cy="318834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97231192"/>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498</TotalTime>
  <Words>2235</Words>
  <Application>Microsoft Office PowerPoint</Application>
  <PresentationFormat>Widescreen</PresentationFormat>
  <Paragraphs>144</Paragraphs>
  <Slides>25</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Arial</vt:lpstr>
      <vt:lpstr>Calibri</vt:lpstr>
      <vt:lpstr>Century Gothic</vt:lpstr>
      <vt:lpstr>CIDFont+F4</vt:lpstr>
      <vt:lpstr>CIDFont+F5</vt:lpstr>
      <vt:lpstr>CIDFont+F7</vt:lpstr>
      <vt:lpstr>Courier New</vt:lpstr>
      <vt:lpstr>Symbol</vt:lpstr>
      <vt:lpstr>Wingdings</vt:lpstr>
      <vt:lpstr>Wingdings 3</vt:lpstr>
      <vt:lpstr>Wisp</vt:lpstr>
      <vt:lpstr>Deploy WordPress with Amazon RDS</vt:lpstr>
      <vt:lpstr>Lab – 1: Creating a MySQL Database with RDS</vt:lpstr>
      <vt:lpstr>PowerPoint Presentation</vt:lpstr>
      <vt:lpstr>PowerPoint Presentation</vt:lpstr>
      <vt:lpstr>PowerPoint Presentation</vt:lpstr>
      <vt:lpstr>PowerPoint Presentation</vt:lpstr>
      <vt:lpstr>PowerPoint Presentation</vt:lpstr>
      <vt:lpstr>You should see a success notice indicating that your database is being created.</vt:lpstr>
      <vt:lpstr>Lab – 2: Creating an EC2 Instance to run WordPress site.</vt:lpstr>
      <vt:lpstr>Lab – 3: Configuring your RDS database.</vt:lpstr>
      <vt:lpstr>PowerPoint Presentation</vt:lpstr>
      <vt:lpstr>SSH into your EC2 Instance</vt:lpstr>
      <vt:lpstr>Create a Database User</vt:lpstr>
      <vt:lpstr>PowerPoint Presentation</vt:lpstr>
      <vt:lpstr>PowerPoint Presentation</vt:lpstr>
      <vt:lpstr>PowerPoint Presentation</vt:lpstr>
      <vt:lpstr>Lab – 4: Configuring WordPress on EC2</vt:lpstr>
      <vt:lpstr>PowerPoint Presentation</vt:lpstr>
      <vt:lpstr>PowerPoint Presentation</vt:lpstr>
      <vt:lpstr>Download and Configure WordPress</vt:lpstr>
      <vt:lpstr>PowerPoint Presentation</vt:lpstr>
      <vt:lpstr>PowerPoint Presentation</vt:lpstr>
      <vt:lpstr>Deploying WordPress Site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Jayesh Chaudhari</dc:creator>
  <cp:lastModifiedBy>Jayesh Chaudhari</cp:lastModifiedBy>
  <cp:revision>28</cp:revision>
  <dcterms:created xsi:type="dcterms:W3CDTF">2022-12-12T08:23:53Z</dcterms:created>
  <dcterms:modified xsi:type="dcterms:W3CDTF">2022-12-20T12:38:51Z</dcterms:modified>
</cp:coreProperties>
</file>